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sldIdLst>
    <p:sldId id="259" r:id="rId2"/>
    <p:sldId id="260" r:id="rId3"/>
    <p:sldId id="263" r:id="rId4"/>
    <p:sldId id="264" r:id="rId5"/>
    <p:sldId id="268" r:id="rId6"/>
    <p:sldId id="269" r:id="rId7"/>
    <p:sldId id="265" r:id="rId8"/>
    <p:sldId id="271" r:id="rId9"/>
    <p:sldId id="272" r:id="rId10"/>
    <p:sldId id="273" r:id="rId11"/>
    <p:sldId id="283" r:id="rId12"/>
    <p:sldId id="284" r:id="rId13"/>
    <p:sldId id="274" r:id="rId14"/>
    <p:sldId id="275" r:id="rId15"/>
    <p:sldId id="277" r:id="rId16"/>
    <p:sldId id="285" r:id="rId17"/>
    <p:sldId id="279" r:id="rId18"/>
    <p:sldId id="286" r:id="rId19"/>
    <p:sldId id="276" r:id="rId20"/>
  </p:sldIdLst>
  <p:sldSz cx="9144000" cy="6858000" type="screen4x3"/>
  <p:notesSz cx="6797675" cy="9928225"/>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4" d="100"/>
          <a:sy n="74" d="100"/>
        </p:scale>
        <p:origin x="-1044" y="-7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5B89C3-9463-4ED5-912A-46FD3E30839E}" type="datetimeFigureOut">
              <a:rPr lang="vi-VN" smtClean="0"/>
              <a:pPr/>
              <a:t>07/03/2017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xmlns="" val="3268361740"/>
      </p:ext>
    </p:extLst>
  </p:cSld>
  <p:clrMapOvr>
    <a:masterClrMapping/>
  </p:clrMapOvr>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5B89C3-9463-4ED5-912A-46FD3E30839E}" type="datetimeFigureOut">
              <a:rPr lang="vi-VN" smtClean="0"/>
              <a:pPr/>
              <a:t>07/03/2017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xmlns="" val="274892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85B89C3-9463-4ED5-912A-46FD3E30839E}" type="datetimeFigureOut">
              <a:rPr lang="vi-VN" smtClean="0"/>
              <a:pPr/>
              <a:t>07/03/2017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xmlns="" val="1639404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85B89C3-9463-4ED5-912A-46FD3E30839E}" type="datetimeFigureOut">
              <a:rPr lang="vi-VN" smtClean="0"/>
              <a:pPr/>
              <a:t>07/03/2017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3424955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5B89C3-9463-4ED5-912A-46FD3E30839E}" type="datetimeFigureOut">
              <a:rPr lang="vi-VN" smtClean="0"/>
              <a:pPr/>
              <a:t>07/03/2017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xmlns="" val="2782540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5B89C3-9463-4ED5-912A-46FD3E30839E}" type="datetimeFigureOut">
              <a:rPr lang="vi-VN" smtClean="0"/>
              <a:pPr/>
              <a:t>07/03/2017</a:t>
            </a:fld>
            <a:endParaRPr lang="vi-VN"/>
          </a:p>
        </p:txBody>
      </p:sp>
      <p:sp>
        <p:nvSpPr>
          <p:cNvPr id="4"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xmlns="" val="4197749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5B89C3-9463-4ED5-912A-46FD3E30839E}" type="datetimeFigureOut">
              <a:rPr lang="vi-VN" smtClean="0"/>
              <a:pPr/>
              <a:t>07/03/2017</a:t>
            </a:fld>
            <a:endParaRPr lang="vi-VN"/>
          </a:p>
        </p:txBody>
      </p:sp>
      <p:sp>
        <p:nvSpPr>
          <p:cNvPr id="4"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xmlns="" val="4258117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5B89C3-9463-4ED5-912A-46FD3E30839E}" type="datetimeFigureOut">
              <a:rPr lang="vi-VN" smtClean="0"/>
              <a:pPr/>
              <a:t>07/03/2017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xmlns="" val="1984371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5B89C3-9463-4ED5-912A-46FD3E30839E}" type="datetimeFigureOut">
              <a:rPr lang="vi-VN" smtClean="0"/>
              <a:pPr/>
              <a:t>07/03/2017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xmlns="" val="513792756"/>
      </p:ext>
    </p:extLst>
  </p:cSld>
  <p:clrMapOvr>
    <a:masterClrMapping/>
  </p:clrMapOvr>
  <p:extLst mod="1">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5B89C3-9463-4ED5-912A-46FD3E30839E}" type="datetimeFigureOut">
              <a:rPr lang="vi-VN" smtClean="0"/>
              <a:pPr/>
              <a:t>07/03/2017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xmlns="" val="96099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5B89C3-9463-4ED5-912A-46FD3E30839E}" type="datetimeFigureOut">
              <a:rPr lang="vi-VN" smtClean="0"/>
              <a:pPr/>
              <a:t>07/03/2017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xmlns="" val="1839614473"/>
      </p:ext>
    </p:extLst>
  </p:cSld>
  <p:clrMapOvr>
    <a:masterClrMapping/>
  </p:clrMapOvr>
  <p:extLst mod="1">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5B89C3-9463-4ED5-912A-46FD3E30839E}" type="datetimeFigureOut">
              <a:rPr lang="vi-VN" smtClean="0"/>
              <a:pPr/>
              <a:t>07/03/2017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xmlns="" val="2392621149"/>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5B89C3-9463-4ED5-912A-46FD3E30839E}" type="datetimeFigureOut">
              <a:rPr lang="vi-VN" smtClean="0"/>
              <a:pPr/>
              <a:t>07/03/2017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xmlns="" val="3977465197"/>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85B89C3-9463-4ED5-912A-46FD3E30839E}" type="datetimeFigureOut">
              <a:rPr lang="vi-VN" smtClean="0"/>
              <a:pPr/>
              <a:t>07/03/2017</a:t>
            </a:fld>
            <a:endParaRPr lang="vi-VN"/>
          </a:p>
        </p:txBody>
      </p:sp>
      <p:sp>
        <p:nvSpPr>
          <p:cNvPr id="5" name="Footer Placeholder 3"/>
          <p:cNvSpPr>
            <a:spLocks noGrp="1"/>
          </p:cNvSpPr>
          <p:nvPr>
            <p:ph type="ftr" sz="quarter" idx="11"/>
          </p:nvPr>
        </p:nvSpPr>
        <p:spPr/>
        <p:txBody>
          <a:bodyPr/>
          <a:lstStyle/>
          <a:p>
            <a:endParaRPr lang="vi-VN"/>
          </a:p>
        </p:txBody>
      </p:sp>
      <p:sp>
        <p:nvSpPr>
          <p:cNvPr id="6" name="Slide Number Placeholder 4"/>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xmlns="" val="101293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85B89C3-9463-4ED5-912A-46FD3E30839E}" type="datetimeFigureOut">
              <a:rPr lang="vi-VN" smtClean="0"/>
              <a:pPr/>
              <a:t>07/03/2017</a:t>
            </a:fld>
            <a:endParaRPr lang="vi-VN"/>
          </a:p>
        </p:txBody>
      </p:sp>
      <p:sp>
        <p:nvSpPr>
          <p:cNvPr id="5" name="Footer Placeholder 2"/>
          <p:cNvSpPr>
            <a:spLocks noGrp="1"/>
          </p:cNvSpPr>
          <p:nvPr>
            <p:ph type="ftr" sz="quarter" idx="11"/>
          </p:nvPr>
        </p:nvSpPr>
        <p:spPr/>
        <p:txBody>
          <a:bodyPr/>
          <a:lstStyle/>
          <a:p>
            <a:endParaRPr lang="vi-VN"/>
          </a:p>
        </p:txBody>
      </p:sp>
      <p:sp>
        <p:nvSpPr>
          <p:cNvPr id="6" name="Slide Number Placeholder 3"/>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xmlns="" val="21674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A85B89C3-9463-4ED5-912A-46FD3E30839E}" type="datetimeFigureOut">
              <a:rPr lang="vi-VN" smtClean="0"/>
              <a:pPr/>
              <a:t>07/03/2017</a:t>
            </a:fld>
            <a:endParaRPr lang="vi-VN"/>
          </a:p>
        </p:txBody>
      </p:sp>
      <p:sp>
        <p:nvSpPr>
          <p:cNvPr id="5" name="Footer Placeholder 5"/>
          <p:cNvSpPr>
            <a:spLocks noGrp="1"/>
          </p:cNvSpPr>
          <p:nvPr>
            <p:ph type="ftr" sz="quarter" idx="11"/>
          </p:nvPr>
        </p:nvSpPr>
        <p:spPr/>
        <p:txBody>
          <a:bodyPr/>
          <a:lstStyle/>
          <a:p>
            <a:endParaRPr lang="vi-VN"/>
          </a:p>
        </p:txBody>
      </p:sp>
      <p:sp>
        <p:nvSpPr>
          <p:cNvPr id="6" name="Slide Number Placeholder 6"/>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xmlns="" val="4228391090"/>
      </p:ext>
    </p:extLst>
  </p:cSld>
  <p:clrMapOvr>
    <a:masterClrMapping/>
  </p:clrMapOvr>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5B89C3-9463-4ED5-912A-46FD3E30839E}" type="datetimeFigureOut">
              <a:rPr lang="vi-VN" smtClean="0"/>
              <a:pPr/>
              <a:t>07/03/2017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EF03F6-C0BA-4F4B-859A-C34ECE7503F2}" type="slidenum">
              <a:rPr lang="vi-VN" smtClean="0"/>
              <a:pPr/>
              <a:t>‹#›</a:t>
            </a:fld>
            <a:endParaRPr lang="vi-VN"/>
          </a:p>
        </p:txBody>
      </p:sp>
    </p:spTree>
    <p:extLst>
      <p:ext uri="{BB962C8B-B14F-4D97-AF65-F5344CB8AC3E}">
        <p14:creationId xmlns:p14="http://schemas.microsoft.com/office/powerpoint/2010/main" xmlns="" val="204327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b="0" i="0" u="none"/>
          </a:p>
        </p:txBody>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85B89C3-9463-4ED5-912A-46FD3E30839E}" type="datetimeFigureOut">
              <a:rPr lang="vi-VN" smtClean="0"/>
              <a:pPr/>
              <a:t>07/03/2017</a:t>
            </a:fld>
            <a:endParaRPr lang="vi-VN"/>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vi-VN"/>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BEF03F6-C0BA-4F4B-859A-C34ECE7503F2}" type="slidenum">
              <a:rPr lang="vi-VN" smtClean="0"/>
              <a:pPr/>
              <a:t>‹#›</a:t>
            </a:fld>
            <a:endParaRPr lang="vi-VN"/>
          </a:p>
        </p:txBody>
      </p:sp>
    </p:spTree>
    <p:extLst>
      <p:ext uri="{BB962C8B-B14F-4D97-AF65-F5344CB8AC3E}">
        <p14:creationId xmlns:p14="http://schemas.microsoft.com/office/powerpoint/2010/main" xmlns="" val="1375604966"/>
      </p:ext>
    </p:extLst>
  </p:cSld>
  <p:clrMap bg1="dk1" tx1="lt1" bg2="dk2"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Lst>
  <p:txStyles>
    <p:titleStyle>
      <a:lvl1pPr algn="l" defTabSz="457200" rtl="0" eaLnBrk="1" latinLnBrk="0" hangingPunct="1">
        <a:spcBef>
          <a:spcPct val="0"/>
        </a:spcBef>
        <a:buNone/>
        <a:defRPr sz="42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416824" cy="1152128"/>
          </a:xfrm>
        </p:spPr>
        <p:txBody>
          <a:bodyPr>
            <a:noAutofit/>
          </a:bodyPr>
          <a:lstStyle/>
          <a:p>
            <a:pPr algn="ctr"/>
            <a:r>
              <a:rPr lang="en-US" sz="3200" dirty="0" smtClean="0">
                <a:solidFill>
                  <a:schemeClr val="bg1"/>
                </a:solidFill>
                <a:latin typeface="UVN Binh Duong" pitchFamily="2" charset="0"/>
                <a:cs typeface="Times New Roman" panose="02020603050405020304" pitchFamily="18" charset="0"/>
              </a:rPr>
              <a:t>ĐỊNH HƯỚNG THỰC HIỆN </a:t>
            </a:r>
            <a:br>
              <a:rPr lang="en-US" sz="3200" dirty="0" smtClean="0">
                <a:solidFill>
                  <a:schemeClr val="bg1"/>
                </a:solidFill>
                <a:latin typeface="UVN Binh Duong" pitchFamily="2" charset="0"/>
                <a:cs typeface="Times New Roman" panose="02020603050405020304" pitchFamily="18" charset="0"/>
              </a:rPr>
            </a:br>
            <a:r>
              <a:rPr lang="en-US" sz="3200" dirty="0" smtClean="0">
                <a:solidFill>
                  <a:schemeClr val="bg1"/>
                </a:solidFill>
                <a:latin typeface="UVN Binh Duong" pitchFamily="2" charset="0"/>
                <a:cs typeface="Times New Roman" panose="02020603050405020304" pitchFamily="18" charset="0"/>
              </a:rPr>
              <a:t>KIỂM TRA ĐÁNH GIÁ MÔN TIẾNG ANH</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1484784"/>
            <a:ext cx="8568952" cy="5112568"/>
          </a:xfrm>
        </p:spPr>
        <p:txBody>
          <a:bodyPr>
            <a:normAutofit fontScale="25000" lnSpcReduction="20000"/>
          </a:bodyPr>
          <a:lstStyle/>
          <a:p>
            <a:pPr marL="514350" indent="-514350" algn="just">
              <a:buAutoNum type="arabicPeriod"/>
            </a:pPr>
            <a:r>
              <a:rPr lang="en-US" sz="11100" b="1" dirty="0" smtClean="0">
                <a:solidFill>
                  <a:schemeClr val="bg1"/>
                </a:solidFill>
                <a:latin typeface="Times New Roman" panose="02020603050405020304" pitchFamily="18" charset="0"/>
                <a:cs typeface="Times New Roman" panose="02020603050405020304" pitchFamily="18" charset="0"/>
              </a:rPr>
              <a:t>NGUYÊN TẮC:</a:t>
            </a:r>
          </a:p>
          <a:p>
            <a:pPr algn="just">
              <a:buFont typeface="Wingdings" panose="05000000000000000000" pitchFamily="2" charset="2"/>
              <a:buChar char="Ø"/>
            </a:pPr>
            <a:r>
              <a:rPr lang="en-US" sz="11100" dirty="0" err="1" smtClean="0">
                <a:solidFill>
                  <a:schemeClr val="bg1"/>
                </a:solidFill>
                <a:latin typeface="Times New Roman" panose="02020603050405020304" pitchFamily="18" charset="0"/>
                <a:cs typeface="Times New Roman" panose="02020603050405020304" pitchFamily="18" charset="0"/>
              </a:rPr>
              <a:t>Đủ</a:t>
            </a:r>
            <a:r>
              <a:rPr lang="en-US" sz="11100" dirty="0" smtClean="0">
                <a:solidFill>
                  <a:schemeClr val="bg1"/>
                </a:solidFill>
                <a:latin typeface="Times New Roman" panose="02020603050405020304" pitchFamily="18" charset="0"/>
                <a:cs typeface="Times New Roman" panose="02020603050405020304" pitchFamily="18" charset="0"/>
              </a:rPr>
              <a:t> 4 </a:t>
            </a:r>
            <a:r>
              <a:rPr lang="en-US" sz="11100" dirty="0" err="1" smtClean="0">
                <a:solidFill>
                  <a:schemeClr val="bg1"/>
                </a:solidFill>
                <a:latin typeface="Times New Roman" panose="02020603050405020304" pitchFamily="18" charset="0"/>
                <a:cs typeface="Times New Roman" panose="02020603050405020304" pitchFamily="18" charset="0"/>
              </a:rPr>
              <a:t>kỹ</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năng</a:t>
            </a:r>
            <a:r>
              <a:rPr lang="en-US" sz="11100" dirty="0" smtClean="0">
                <a:solidFill>
                  <a:schemeClr val="bg1"/>
                </a:solidFill>
                <a:latin typeface="Times New Roman" panose="02020603050405020304" pitchFamily="18" charset="0"/>
                <a:cs typeface="Times New Roman" panose="02020603050405020304" pitchFamily="18" charset="0"/>
              </a:rPr>
              <a:t>.</a:t>
            </a:r>
          </a:p>
          <a:p>
            <a:pPr marL="514350" indent="-514350" algn="just">
              <a:buNone/>
            </a:pPr>
            <a:r>
              <a:rPr lang="en-US" sz="11100" dirty="0">
                <a:solidFill>
                  <a:schemeClr val="bg1"/>
                </a:solidFill>
                <a:latin typeface="Times New Roman" panose="02020603050405020304" pitchFamily="18" charset="0"/>
                <a:cs typeface="Times New Roman" panose="02020603050405020304" pitchFamily="18" charset="0"/>
              </a:rPr>
              <a:t>	</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Nghe</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Đọc</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Viết</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không</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quá</a:t>
            </a:r>
            <a:r>
              <a:rPr lang="en-US" sz="11100" dirty="0" smtClean="0">
                <a:solidFill>
                  <a:schemeClr val="bg1"/>
                </a:solidFill>
                <a:latin typeface="Times New Roman" panose="02020603050405020304" pitchFamily="18" charset="0"/>
                <a:cs typeface="Times New Roman" panose="02020603050405020304" pitchFamily="18" charset="0"/>
              </a:rPr>
              <a:t> 35 </a:t>
            </a:r>
            <a:r>
              <a:rPr lang="en-US" sz="11100" dirty="0" err="1" smtClean="0">
                <a:solidFill>
                  <a:schemeClr val="bg1"/>
                </a:solidFill>
                <a:latin typeface="Times New Roman" panose="02020603050405020304" pitchFamily="18" charset="0"/>
                <a:cs typeface="Times New Roman" panose="02020603050405020304" pitchFamily="18" charset="0"/>
              </a:rPr>
              <a:t>phút</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không</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để</a:t>
            </a:r>
            <a:r>
              <a:rPr lang="en-US" sz="11100" dirty="0" smtClean="0">
                <a:solidFill>
                  <a:schemeClr val="bg1"/>
                </a:solidFill>
                <a:latin typeface="Times New Roman" panose="02020603050405020304" pitchFamily="18" charset="0"/>
                <a:cs typeface="Times New Roman" panose="02020603050405020304" pitchFamily="18" charset="0"/>
              </a:rPr>
              <a:t> thang </a:t>
            </a:r>
            <a:r>
              <a:rPr lang="en-US" sz="11100" dirty="0" err="1" smtClean="0">
                <a:solidFill>
                  <a:schemeClr val="bg1"/>
                </a:solidFill>
                <a:latin typeface="Times New Roman" panose="02020603050405020304" pitchFamily="18" charset="0"/>
                <a:cs typeface="Times New Roman" panose="02020603050405020304" pitchFamily="18" charset="0"/>
              </a:rPr>
              <a:t>điểm</a:t>
            </a:r>
            <a:r>
              <a:rPr lang="en-US" sz="11100" dirty="0" smtClean="0">
                <a:solidFill>
                  <a:schemeClr val="bg1"/>
                </a:solidFill>
                <a:latin typeface="Times New Roman" panose="02020603050405020304" pitchFamily="18" charset="0"/>
                <a:cs typeface="Times New Roman" panose="02020603050405020304" pitchFamily="18" charset="0"/>
              </a:rPr>
              <a:t> 10 </a:t>
            </a:r>
            <a:r>
              <a:rPr lang="en-US" sz="11100" dirty="0" err="1" smtClean="0">
                <a:solidFill>
                  <a:schemeClr val="bg1"/>
                </a:solidFill>
                <a:latin typeface="Times New Roman" panose="02020603050405020304" pitchFamily="18" charset="0"/>
                <a:cs typeface="Times New Roman" panose="02020603050405020304" pitchFamily="18" charset="0"/>
              </a:rPr>
              <a:t>cho</a:t>
            </a:r>
            <a:r>
              <a:rPr lang="en-US" sz="11100" dirty="0" smtClean="0">
                <a:solidFill>
                  <a:schemeClr val="bg1"/>
                </a:solidFill>
                <a:latin typeface="Times New Roman" panose="02020603050405020304" pitchFamily="18" charset="0"/>
                <a:cs typeface="Times New Roman" panose="02020603050405020304" pitchFamily="18" charset="0"/>
              </a:rPr>
              <a:t> 3 </a:t>
            </a:r>
            <a:r>
              <a:rPr lang="en-US" sz="11100" dirty="0" err="1" smtClean="0">
                <a:solidFill>
                  <a:schemeClr val="bg1"/>
                </a:solidFill>
                <a:latin typeface="Times New Roman" panose="02020603050405020304" pitchFamily="18" charset="0"/>
                <a:cs typeface="Times New Roman" panose="02020603050405020304" pitchFamily="18" charset="0"/>
              </a:rPr>
              <a:t>kỹ</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năng</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này</a:t>
            </a:r>
            <a:r>
              <a:rPr lang="en-US" sz="11100" dirty="0" smtClean="0">
                <a:solidFill>
                  <a:schemeClr val="bg1"/>
                </a:solidFill>
                <a:latin typeface="Times New Roman" panose="02020603050405020304" pitchFamily="18" charset="0"/>
                <a:cs typeface="Times New Roman" panose="02020603050405020304" pitchFamily="18" charset="0"/>
              </a:rPr>
              <a:t>.</a:t>
            </a:r>
          </a:p>
          <a:p>
            <a:pPr marL="514350" indent="-514350" algn="just">
              <a:buNone/>
            </a:pPr>
            <a:r>
              <a:rPr lang="en-US" sz="11100" dirty="0">
                <a:solidFill>
                  <a:schemeClr val="bg1"/>
                </a:solidFill>
                <a:latin typeface="Times New Roman" panose="02020603050405020304" pitchFamily="18" charset="0"/>
                <a:cs typeface="Times New Roman" panose="02020603050405020304" pitchFamily="18" charset="0"/>
              </a:rPr>
              <a:t>	</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Nói</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thi</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riêng</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hoặc</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sử</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dụng</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kết</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quả</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đánh</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giá</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thường</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xuyên</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có</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bổ</a:t>
            </a:r>
            <a:r>
              <a:rPr lang="en-US" sz="11100" dirty="0" smtClean="0">
                <a:solidFill>
                  <a:schemeClr val="bg1"/>
                </a:solidFill>
                <a:latin typeface="Times New Roman" panose="02020603050405020304" pitchFamily="18" charset="0"/>
                <a:cs typeface="Times New Roman" panose="02020603050405020304" pitchFamily="18" charset="0"/>
              </a:rPr>
              <a:t> sung </a:t>
            </a:r>
            <a:r>
              <a:rPr lang="en-US" sz="11100" dirty="0" err="1" smtClean="0">
                <a:solidFill>
                  <a:schemeClr val="bg1"/>
                </a:solidFill>
                <a:latin typeface="Times New Roman" panose="02020603050405020304" pitchFamily="18" charset="0"/>
                <a:cs typeface="Times New Roman" panose="02020603050405020304" pitchFamily="18" charset="0"/>
              </a:rPr>
              <a:t>thêm</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phù</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hợp</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điều</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kiện</a:t>
            </a:r>
            <a:r>
              <a:rPr lang="en-US" sz="11100" dirty="0" smtClean="0">
                <a:solidFill>
                  <a:schemeClr val="bg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11100" dirty="0" err="1" smtClean="0">
                <a:solidFill>
                  <a:schemeClr val="bg1"/>
                </a:solidFill>
                <a:latin typeface="Times New Roman" panose="02020603050405020304" pitchFamily="18" charset="0"/>
                <a:cs typeface="Times New Roman" panose="02020603050405020304" pitchFamily="18" charset="0"/>
              </a:rPr>
              <a:t>Tỷ</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lệ</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các</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kĩ</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năng</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tùy</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giáo</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viên</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quyết</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định</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trên</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cơ</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sở</a:t>
            </a:r>
            <a:endParaRPr lang="en-US" sz="11100" dirty="0" smtClean="0">
              <a:solidFill>
                <a:schemeClr val="bg1"/>
              </a:solidFill>
              <a:latin typeface="Times New Roman" panose="02020603050405020304" pitchFamily="18" charset="0"/>
              <a:cs typeface="Times New Roman" panose="02020603050405020304" pitchFamily="18" charset="0"/>
            </a:endParaRPr>
          </a:p>
          <a:p>
            <a:pPr marL="0" indent="0" algn="just">
              <a:buNone/>
            </a:pPr>
            <a:r>
              <a:rPr lang="en-US" sz="11100" dirty="0">
                <a:solidFill>
                  <a:schemeClr val="bg1"/>
                </a:solidFill>
                <a:latin typeface="Times New Roman" panose="02020603050405020304" pitchFamily="18" charset="0"/>
                <a:cs typeface="Times New Roman" panose="02020603050405020304" pitchFamily="18" charset="0"/>
              </a:rPr>
              <a:t>	</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Lớp</a:t>
            </a:r>
            <a:r>
              <a:rPr lang="en-US" sz="11100" dirty="0" smtClean="0">
                <a:solidFill>
                  <a:schemeClr val="bg1"/>
                </a:solidFill>
                <a:latin typeface="Times New Roman" panose="02020603050405020304" pitchFamily="18" charset="0"/>
                <a:cs typeface="Times New Roman" panose="02020603050405020304" pitchFamily="18" charset="0"/>
              </a:rPr>
              <a:t> 3: </a:t>
            </a:r>
            <a:r>
              <a:rPr lang="en-US" sz="11100" dirty="0" err="1" smtClean="0">
                <a:solidFill>
                  <a:schemeClr val="bg1"/>
                </a:solidFill>
                <a:latin typeface="Times New Roman" panose="02020603050405020304" pitchFamily="18" charset="0"/>
                <a:cs typeface="Times New Roman" panose="02020603050405020304" pitchFamily="18" charset="0"/>
              </a:rPr>
              <a:t>Chủ</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yếu</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Nghe</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Nói</a:t>
            </a:r>
            <a:r>
              <a:rPr lang="en-US" sz="11100" dirty="0" smtClean="0">
                <a:solidFill>
                  <a:schemeClr val="bg1"/>
                </a:solidFill>
                <a:latin typeface="Times New Roman" panose="02020603050405020304" pitchFamily="18" charset="0"/>
                <a:cs typeface="Times New Roman" panose="02020603050405020304" pitchFamily="18" charset="0"/>
              </a:rPr>
              <a:t> </a:t>
            </a:r>
          </a:p>
          <a:p>
            <a:pPr marL="0" indent="0" algn="just">
              <a:buNone/>
            </a:pPr>
            <a:r>
              <a:rPr lang="en-US" sz="11100" dirty="0">
                <a:solidFill>
                  <a:schemeClr val="bg1"/>
                </a:solidFill>
                <a:latin typeface="Times New Roman" panose="02020603050405020304" pitchFamily="18" charset="0"/>
                <a:cs typeface="Times New Roman" panose="02020603050405020304" pitchFamily="18" charset="0"/>
              </a:rPr>
              <a:t> </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b="1" dirty="0" err="1" smtClean="0">
                <a:solidFill>
                  <a:schemeClr val="bg1"/>
                </a:solidFill>
                <a:latin typeface="Times New Roman" panose="02020603050405020304" pitchFamily="18" charset="0"/>
                <a:cs typeface="Times New Roman" panose="02020603050405020304" pitchFamily="18" charset="0"/>
              </a:rPr>
              <a:t>khoảng</a:t>
            </a:r>
            <a:r>
              <a:rPr lang="en-US" sz="11100" dirty="0" smtClean="0">
                <a:solidFill>
                  <a:schemeClr val="bg1"/>
                </a:solidFill>
                <a:latin typeface="Times New Roman" panose="02020603050405020304" pitchFamily="18" charset="0"/>
                <a:cs typeface="Times New Roman" panose="02020603050405020304" pitchFamily="18" charset="0"/>
              </a:rPr>
              <a:t> 40% </a:t>
            </a:r>
            <a:r>
              <a:rPr lang="en-US" sz="11100" dirty="0" err="1" smtClean="0">
                <a:solidFill>
                  <a:schemeClr val="bg1"/>
                </a:solidFill>
                <a:latin typeface="Times New Roman" panose="02020603050405020304" pitchFamily="18" charset="0"/>
                <a:cs typeface="Times New Roman" panose="02020603050405020304" pitchFamily="18" charset="0"/>
              </a:rPr>
              <a:t>Nghe</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và</a:t>
            </a:r>
            <a:r>
              <a:rPr lang="en-US" sz="11100" dirty="0" smtClean="0">
                <a:solidFill>
                  <a:schemeClr val="bg1"/>
                </a:solidFill>
                <a:latin typeface="Times New Roman" panose="02020603050405020304" pitchFamily="18" charset="0"/>
                <a:cs typeface="Times New Roman" panose="02020603050405020304" pitchFamily="18" charset="0"/>
              </a:rPr>
              <a:t> 20% </a:t>
            </a:r>
            <a:r>
              <a:rPr lang="en-US" sz="11100" dirty="0" err="1" smtClean="0">
                <a:solidFill>
                  <a:schemeClr val="bg1"/>
                </a:solidFill>
                <a:latin typeface="Times New Roman" panose="02020603050405020304" pitchFamily="18" charset="0"/>
                <a:cs typeface="Times New Roman" panose="02020603050405020304" pitchFamily="18" charset="0"/>
              </a:rPr>
              <a:t>Nói</a:t>
            </a:r>
            <a:r>
              <a:rPr lang="en-US" sz="11100" dirty="0" smtClean="0">
                <a:solidFill>
                  <a:schemeClr val="bg1"/>
                </a:solidFill>
                <a:latin typeface="Times New Roman" panose="02020603050405020304" pitchFamily="18" charset="0"/>
                <a:cs typeface="Times New Roman" panose="02020603050405020304" pitchFamily="18" charset="0"/>
              </a:rPr>
              <a:t>)                        </a:t>
            </a:r>
          </a:p>
          <a:p>
            <a:pPr marL="0" indent="0" algn="just">
              <a:buNone/>
            </a:pPr>
            <a:r>
              <a:rPr lang="en-US" sz="11100" dirty="0">
                <a:solidFill>
                  <a:schemeClr val="bg1"/>
                </a:solidFill>
                <a:latin typeface="Times New Roman" panose="02020603050405020304" pitchFamily="18" charset="0"/>
                <a:cs typeface="Times New Roman" panose="02020603050405020304" pitchFamily="18" charset="0"/>
              </a:rPr>
              <a:t>	</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Lớp</a:t>
            </a:r>
            <a:r>
              <a:rPr lang="en-US" sz="11100" dirty="0" smtClean="0">
                <a:solidFill>
                  <a:schemeClr val="bg1"/>
                </a:solidFill>
                <a:latin typeface="Times New Roman" panose="02020603050405020304" pitchFamily="18" charset="0"/>
                <a:cs typeface="Times New Roman" panose="02020603050405020304" pitchFamily="18" charset="0"/>
              </a:rPr>
              <a:t> 4: </a:t>
            </a:r>
            <a:r>
              <a:rPr lang="en-US" sz="11100" dirty="0" err="1" smtClean="0">
                <a:solidFill>
                  <a:schemeClr val="bg1"/>
                </a:solidFill>
                <a:latin typeface="Times New Roman" panose="02020603050405020304" pitchFamily="18" charset="0"/>
                <a:cs typeface="Times New Roman" panose="02020603050405020304" pitchFamily="18" charset="0"/>
              </a:rPr>
              <a:t>Giảm</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Nghe</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tăng</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Đọc</a:t>
            </a:r>
            <a:r>
              <a:rPr lang="en-US" sz="11100" dirty="0" smtClean="0">
                <a:solidFill>
                  <a:schemeClr val="bg1"/>
                </a:solidFill>
                <a:latin typeface="Times New Roman" panose="02020603050405020304" pitchFamily="18" charset="0"/>
                <a:cs typeface="Times New Roman" panose="02020603050405020304" pitchFamily="18" charset="0"/>
              </a:rPr>
              <a:t>, </a:t>
            </a:r>
            <a:r>
              <a:rPr lang="en-US" sz="11100" dirty="0" err="1" smtClean="0">
                <a:solidFill>
                  <a:schemeClr val="bg1"/>
                </a:solidFill>
                <a:latin typeface="Times New Roman" panose="02020603050405020304" pitchFamily="18" charset="0"/>
                <a:cs typeface="Times New Roman" panose="02020603050405020304" pitchFamily="18" charset="0"/>
              </a:rPr>
              <a:t>Viết</a:t>
            </a:r>
            <a:endParaRPr lang="en-US" sz="11100" dirty="0" smtClean="0">
              <a:solidFill>
                <a:schemeClr val="bg1"/>
              </a:solidFill>
              <a:latin typeface="Times New Roman" panose="02020603050405020304" pitchFamily="18" charset="0"/>
              <a:cs typeface="Times New Roman" panose="02020603050405020304" pitchFamily="18" charset="0"/>
            </a:endParaRPr>
          </a:p>
          <a:p>
            <a:pPr marL="514350" indent="-514350" algn="just">
              <a:buNone/>
            </a:pPr>
            <a:r>
              <a:rPr lang="en-US" sz="11100" dirty="0">
                <a:solidFill>
                  <a:schemeClr val="bg1"/>
                </a:solidFill>
                <a:latin typeface="Times New Roman" panose="02020603050405020304" pitchFamily="18" charset="0"/>
                <a:cs typeface="Times New Roman" panose="02020603050405020304" pitchFamily="18" charset="0"/>
              </a:rPr>
              <a:t> </a:t>
            </a:r>
            <a:r>
              <a:rPr lang="en-US" sz="11100" dirty="0" smtClean="0">
                <a:solidFill>
                  <a:schemeClr val="bg1"/>
                </a:solidFill>
                <a:latin typeface="Times New Roman" panose="02020603050405020304" pitchFamily="18" charset="0"/>
                <a:cs typeface="Times New Roman" panose="02020603050405020304" pitchFamily="18" charset="0"/>
              </a:rPr>
              <a:t>    - </a:t>
            </a:r>
            <a:r>
              <a:rPr lang="en-US" sz="11100" dirty="0" err="1" smtClean="0">
                <a:solidFill>
                  <a:schemeClr val="bg1"/>
                </a:solidFill>
                <a:latin typeface="Times New Roman" panose="02020603050405020304" pitchFamily="18" charset="0"/>
                <a:cs typeface="Times New Roman" panose="02020603050405020304" pitchFamily="18" charset="0"/>
              </a:rPr>
              <a:t>Lớp</a:t>
            </a:r>
            <a:r>
              <a:rPr lang="en-US" sz="11100" dirty="0" smtClean="0">
                <a:solidFill>
                  <a:schemeClr val="bg1"/>
                </a:solidFill>
                <a:latin typeface="Times New Roman" panose="02020603050405020304" pitchFamily="18" charset="0"/>
                <a:cs typeface="Times New Roman" panose="02020603050405020304" pitchFamily="18" charset="0"/>
              </a:rPr>
              <a:t> 5: </a:t>
            </a:r>
            <a:r>
              <a:rPr lang="en-US" sz="11100" dirty="0" err="1" smtClean="0">
                <a:solidFill>
                  <a:schemeClr val="bg1"/>
                </a:solidFill>
                <a:latin typeface="Times New Roman" panose="02020603050405020304" pitchFamily="18" charset="0"/>
                <a:cs typeface="Times New Roman" panose="02020603050405020304" pitchFamily="18" charset="0"/>
              </a:rPr>
              <a:t>Mỗi</a:t>
            </a:r>
            <a:r>
              <a:rPr lang="en-US" sz="11100" dirty="0" smtClean="0">
                <a:solidFill>
                  <a:schemeClr val="bg1"/>
                </a:solidFill>
                <a:latin typeface="Times New Roman" panose="02020603050405020304" pitchFamily="18" charset="0"/>
                <a:cs typeface="Times New Roman" panose="02020603050405020304" pitchFamily="18" charset="0"/>
              </a:rPr>
              <a:t> KN </a:t>
            </a:r>
            <a:r>
              <a:rPr lang="en-US" sz="11100" dirty="0" err="1" smtClean="0">
                <a:solidFill>
                  <a:schemeClr val="bg1"/>
                </a:solidFill>
                <a:latin typeface="Times New Roman" panose="02020603050405020304" pitchFamily="18" charset="0"/>
                <a:cs typeface="Times New Roman" panose="02020603050405020304" pitchFamily="18" charset="0"/>
              </a:rPr>
              <a:t>chiếm</a:t>
            </a:r>
            <a:r>
              <a:rPr lang="en-US" sz="11100" dirty="0" smtClean="0">
                <a:solidFill>
                  <a:schemeClr val="bg1"/>
                </a:solidFill>
                <a:latin typeface="Times New Roman" panose="02020603050405020304" pitchFamily="18" charset="0"/>
                <a:cs typeface="Times New Roman" panose="02020603050405020304" pitchFamily="18" charset="0"/>
              </a:rPr>
              <a:t> 25%</a:t>
            </a:r>
          </a:p>
          <a:p>
            <a:pPr marL="514350" indent="-514350">
              <a:buNone/>
            </a:pP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43808" y="116632"/>
            <a:ext cx="3960440" cy="81604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chemeClr val="bg1"/>
                </a:solidFill>
                <a:latin typeface="UVN Binh Duong" pitchFamily="2" charset="0"/>
              </a:rPr>
              <a:t>ĐỀ KIỂM TRA</a:t>
            </a:r>
            <a:endParaRPr lang="en-US" sz="4800" dirty="0">
              <a:solidFill>
                <a:schemeClr val="bg1"/>
              </a:solidFill>
              <a:latin typeface="UVN Binh Duong" pitchFamily="2" charset="0"/>
            </a:endParaRPr>
          </a:p>
        </p:txBody>
      </p:sp>
      <p:sp>
        <p:nvSpPr>
          <p:cNvPr id="2" name="Rectangle 1"/>
          <p:cNvSpPr/>
          <p:nvPr/>
        </p:nvSpPr>
        <p:spPr>
          <a:xfrm>
            <a:off x="251520" y="1124744"/>
            <a:ext cx="8784976" cy="5048049"/>
          </a:xfrm>
          <a:prstGeom prst="rect">
            <a:avLst/>
          </a:prstGeom>
        </p:spPr>
        <p:txBody>
          <a:bodyPr wrap="square">
            <a:spAutoFit/>
          </a:bodyPr>
          <a:lstStyle/>
          <a:p>
            <a:pPr marL="342900" marR="0" lvl="0" indent="-342900">
              <a:lnSpc>
                <a:spcPct val="115000"/>
              </a:lnSpc>
              <a:spcBef>
                <a:spcPts val="0"/>
              </a:spcBef>
              <a:spcAft>
                <a:spcPts val="1000"/>
              </a:spcAft>
              <a:buFont typeface="+mj-lt"/>
              <a:buAutoNum type="romanUcPeriod"/>
            </a:pPr>
            <a:r>
              <a:rPr lang="en-US" sz="2000" b="1" u="sng" dirty="0">
                <a:solidFill>
                  <a:schemeClr val="bg1"/>
                </a:solidFill>
                <a:latin typeface="Arial" panose="020B0604020202020204" pitchFamily="34" charset="0"/>
                <a:ea typeface="Calibri" panose="020F0502020204030204" pitchFamily="34" charset="0"/>
                <a:cs typeface="Times New Roman" panose="02020603050405020304" pitchFamily="18" charset="0"/>
              </a:rPr>
              <a:t>Read and write YES or NO (1 mark)</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57150" marR="0" indent="457200" algn="just">
              <a:lnSpc>
                <a:spcPct val="150000"/>
              </a:lnSpc>
              <a:spcBef>
                <a:spcPts val="0"/>
              </a:spcBef>
              <a:spcAft>
                <a:spcPts val="0"/>
              </a:spcAft>
            </a:pPr>
            <a:r>
              <a:rPr lang="en-US"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Tom and his friends went to a museum to learn about the Greek history.  This is what he took notes: 2,000 years ago in Greece, most children didn’t go to school. They didn’t learn to read. Many children played games in the street. It was great that they had wooden yo-yos to play. Boys wore dresses which was called short tunics.</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In Greece, most children didn’t go to school 2,000 years </a:t>
            </a:r>
            <a:r>
              <a:rPr lang="en-US" sz="20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ago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But they learned to read.							</a:t>
            </a:r>
            <a:r>
              <a:rPr lang="en-US" sz="20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Children had no yo-yos to play.						</a:t>
            </a:r>
            <a:r>
              <a:rPr lang="en-US" sz="20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Boys didn’t wear pants but they wore tunics.</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smtClean="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44699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620688"/>
            <a:ext cx="8928992" cy="5115246"/>
          </a:xfrm>
          <a:prstGeom prst="rect">
            <a:avLst/>
          </a:prstGeom>
        </p:spPr>
        <p:txBody>
          <a:bodyPr wrap="square">
            <a:spAutoFit/>
          </a:bodyPr>
          <a:lstStyle/>
          <a:p>
            <a:pPr marR="0" lvl="0">
              <a:lnSpc>
                <a:spcPct val="115000"/>
              </a:lnSpc>
              <a:spcBef>
                <a:spcPts val="0"/>
              </a:spcBef>
              <a:spcAft>
                <a:spcPts val="0"/>
              </a:spcAft>
            </a:pPr>
            <a:r>
              <a:rPr lang="en-US" sz="20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II</a:t>
            </a:r>
            <a:r>
              <a:rPr lang="en-US" sz="24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2400" b="1" u="sng"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Read </a:t>
            </a:r>
            <a:r>
              <a:rPr lang="en-US" sz="2400" b="1" u="sng" dirty="0">
                <a:solidFill>
                  <a:schemeClr val="bg1"/>
                </a:solidFill>
                <a:latin typeface="Arial" panose="020B0604020202020204" pitchFamily="34" charset="0"/>
                <a:ea typeface="Calibri" panose="020F0502020204030204" pitchFamily="34" charset="0"/>
                <a:cs typeface="Times New Roman" panose="02020603050405020304" pitchFamily="18" charset="0"/>
              </a:rPr>
              <a:t>and choose the correct answer (0,75 mark)</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15000"/>
              </a:lnSpc>
              <a:spcBef>
                <a:spcPts val="0"/>
              </a:spcBef>
              <a:spcAft>
                <a:spcPts val="0"/>
              </a:spcAft>
            </a:pPr>
            <a:r>
              <a:rPr lang="en-US" sz="2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57150" marR="0" indent="228600" algn="just">
              <a:lnSpc>
                <a:spcPct val="150000"/>
              </a:lnSpc>
              <a:spcBef>
                <a:spcPts val="0"/>
              </a:spcBef>
              <a:spcAft>
                <a:spcPts val="0"/>
              </a:spcAft>
            </a:pPr>
            <a:r>
              <a:rPr lang="en-US"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We went to the dinosaur ……</a:t>
            </a:r>
            <a:r>
              <a:rPr lang="en-US" sz="24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1</a:t>
            </a:r>
            <a:r>
              <a:rPr lang="en-US"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 today to learn all about how dinosaurs lived. Dinosaurs were not alive. We saw dinosaur bones. We…..</a:t>
            </a:r>
            <a:r>
              <a:rPr lang="en-US" sz="24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2</a:t>
            </a:r>
            <a:r>
              <a:rPr lang="en-US"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……dinosaur model. We couldn’t see any real dinosaurs because……</a:t>
            </a:r>
            <a:r>
              <a:rPr lang="en-US" sz="24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3</a:t>
            </a:r>
            <a:r>
              <a:rPr lang="en-US"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2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A. supermarket		B. museum			</a:t>
            </a:r>
            <a:r>
              <a:rPr lang="en-US" sz="2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C</a:t>
            </a:r>
            <a:r>
              <a:rPr lang="en-US"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 zoo</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A. buy			</a:t>
            </a:r>
            <a:r>
              <a:rPr lang="en-US" sz="2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B</a:t>
            </a:r>
            <a:r>
              <a:rPr lang="en-US"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 buys			</a:t>
            </a:r>
            <a:r>
              <a:rPr lang="en-US" sz="2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C</a:t>
            </a:r>
            <a:r>
              <a:rPr lang="en-US"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 bought</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A. they were alive.	B. they were extinct. 	</a:t>
            </a:r>
            <a:r>
              <a:rPr lang="en-US" sz="2400" spc="-100" dirty="0">
                <a:solidFill>
                  <a:schemeClr val="bg1"/>
                </a:solidFill>
                <a:latin typeface="Arial" panose="020B0604020202020204" pitchFamily="34" charset="0"/>
                <a:ea typeface="Calibri" panose="020F0502020204030204" pitchFamily="34" charset="0"/>
                <a:cs typeface="Times New Roman" panose="02020603050405020304" pitchFamily="18" charset="0"/>
              </a:rPr>
              <a:t>C. they were scary.</a:t>
            </a:r>
            <a:endParaRPr lang="en-US" sz="2400" spc="-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715905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04800" y="457200"/>
            <a:ext cx="7271735" cy="800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800" b="1" i="0"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III</a:t>
            </a:r>
            <a:r>
              <a:rPr kumimoji="0" lang="en-US" altLang="en-US" sz="2800" b="1" i="0" strike="noStrike" cap="none" normalizeH="0" baseline="0" dirty="0" smtClean="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sng" strike="noStrike" cap="none" normalizeH="0" baseline="0" dirty="0" smtClean="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Read and fill in the blanks (0,75 mark)</a:t>
            </a:r>
            <a:endParaRPr kumimoji="0" lang="en-US" altLang="en-US" sz="28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bg1"/>
              </a:solidFill>
              <a:effectLst/>
              <a:latin typeface="Arial" panose="020B0604020202020204" pitchFamily="34" charset="0"/>
            </a:endParaRPr>
          </a:p>
        </p:txBody>
      </p:sp>
      <p:grpSp>
        <p:nvGrpSpPr>
          <p:cNvPr id="9" name="Group 8"/>
          <p:cNvGrpSpPr/>
          <p:nvPr/>
        </p:nvGrpSpPr>
        <p:grpSpPr>
          <a:xfrm>
            <a:off x="3275856" y="1052735"/>
            <a:ext cx="2304256" cy="1619651"/>
            <a:chOff x="3143250" y="5842330"/>
            <a:chExt cx="1140718" cy="683014"/>
          </a:xfrm>
        </p:grpSpPr>
        <p:pic>
          <p:nvPicPr>
            <p:cNvPr id="6" name="Picture 5" descr="Kết quả hình ảnh cho a man going cartoon"/>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14020" y="5842330"/>
              <a:ext cx="473870" cy="559975"/>
            </a:xfrm>
            <a:prstGeom prst="rect">
              <a:avLst/>
            </a:prstGeom>
            <a:noFill/>
            <a:ln w="15875">
              <a:solidFill>
                <a:schemeClr val="bg1"/>
              </a:solidFill>
            </a:ln>
          </p:spPr>
        </p:pic>
        <p:sp>
          <p:nvSpPr>
            <p:cNvPr id="7" name="Rectangle 6"/>
            <p:cNvSpPr/>
            <p:nvPr/>
          </p:nvSpPr>
          <p:spPr>
            <a:xfrm>
              <a:off x="3143250" y="6402305"/>
              <a:ext cx="1140718" cy="123039"/>
            </a:xfrm>
            <a:prstGeom prst="rect">
              <a:avLst/>
            </a:prstGeom>
            <a:solidFill>
              <a:schemeClr val="tx1"/>
            </a:solidFill>
            <a:ln w="158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SON DOONG</a:t>
              </a:r>
              <a:endParaRPr lang="en-US" sz="2400" dirty="0">
                <a:effectLst/>
                <a:ea typeface="Calibri" panose="020F0502020204030204" pitchFamily="34" charset="0"/>
                <a:cs typeface="Times New Roman" panose="02020603050405020304" pitchFamily="18" charset="0"/>
              </a:endParaRPr>
            </a:p>
          </p:txBody>
        </p:sp>
      </p:grpSp>
      <p:sp>
        <p:nvSpPr>
          <p:cNvPr id="8" name="Rectangle 6"/>
          <p:cNvSpPr>
            <a:spLocks noChangeArrowheads="1"/>
          </p:cNvSpPr>
          <p:nvPr/>
        </p:nvSpPr>
        <p:spPr bwMode="auto">
          <a:xfrm>
            <a:off x="252592" y="2348880"/>
            <a:ext cx="8711896" cy="4216539"/>
          </a:xfrm>
          <a:prstGeom prst="rect">
            <a:avLst/>
          </a:prstGeom>
          <a:noFill/>
          <a:ln w="158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2800" b="0" i="0" u="none" strike="noStrike" cap="none" normalizeH="0" baseline="0" dirty="0" smtClean="0">
              <a:ln>
                <a:noFill/>
              </a:ln>
              <a:solidFill>
                <a:schemeClr val="bg1"/>
              </a:solidFill>
              <a:effectLst/>
            </a:endParaRPr>
          </a:p>
          <a:p>
            <a:pPr marL="0" marR="0" lvl="0" indent="4572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solidFill>
                <a:effectLst/>
                <a:ea typeface="Calibri" panose="020F0502020204030204" pitchFamily="34" charset="0"/>
                <a:cs typeface="Arial" panose="020B0604020202020204" pitchFamily="34" charset="0"/>
              </a:rPr>
              <a:t>A man called Ho </a:t>
            </a:r>
            <a:r>
              <a:rPr kumimoji="0" lang="en-US" altLang="en-US" sz="2800" b="0" i="0" u="none" strike="noStrike" cap="none" normalizeH="0" baseline="0" dirty="0" err="1" smtClean="0">
                <a:ln>
                  <a:noFill/>
                </a:ln>
                <a:solidFill>
                  <a:schemeClr val="bg1"/>
                </a:solidFill>
                <a:effectLst/>
                <a:ea typeface="Calibri" panose="020F0502020204030204" pitchFamily="34" charset="0"/>
                <a:cs typeface="Arial" panose="020B0604020202020204" pitchFamily="34" charset="0"/>
              </a:rPr>
              <a:t>Khanh</a:t>
            </a:r>
            <a:r>
              <a:rPr kumimoji="0" lang="en-US" altLang="en-US" sz="2800" b="0" i="0" u="none" strike="noStrike" cap="none" normalizeH="0" baseline="0" dirty="0" smtClean="0">
                <a:ln>
                  <a:noFill/>
                </a:ln>
                <a:solidFill>
                  <a:schemeClr val="bg1"/>
                </a:solidFill>
                <a:effectLst/>
                <a:ea typeface="Calibri" panose="020F0502020204030204" pitchFamily="34" charset="0"/>
                <a:cs typeface="Arial" panose="020B0604020202020204" pitchFamily="34" charset="0"/>
              </a:rPr>
              <a:t> (</a:t>
            </a:r>
            <a:r>
              <a:rPr kumimoji="0" lang="en-US" altLang="en-US" sz="2800" b="0" i="1" u="none" strike="noStrike" cap="none" normalizeH="0" baseline="0" dirty="0" smtClean="0">
                <a:ln>
                  <a:noFill/>
                </a:ln>
                <a:solidFill>
                  <a:schemeClr val="bg1"/>
                </a:solidFill>
                <a:effectLst/>
                <a:ea typeface="Calibri" panose="020F0502020204030204" pitchFamily="34" charset="0"/>
                <a:cs typeface="Arial" panose="020B0604020202020204" pitchFamily="34" charset="0"/>
              </a:rPr>
              <a:t>find/ finds/ found</a:t>
            </a:r>
            <a:r>
              <a:rPr kumimoji="0" lang="en-US" altLang="en-US" sz="2800" b="0" i="0" u="none" strike="noStrike" cap="none" normalizeH="0" baseline="0" dirty="0" smtClean="0">
                <a:ln>
                  <a:noFill/>
                </a:ln>
                <a:solidFill>
                  <a:schemeClr val="bg1"/>
                </a:solidFill>
                <a:effectLst/>
                <a:ea typeface="Calibri" panose="020F0502020204030204" pitchFamily="34" charset="0"/>
                <a:cs typeface="Arial" panose="020B0604020202020204" pitchFamily="34" charset="0"/>
              </a:rPr>
              <a:t>)</a:t>
            </a:r>
            <a:r>
              <a:rPr kumimoji="0" lang="en-US" altLang="en-US" sz="2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2800" b="0" i="0" u="none" strike="noStrike" cap="none" normalizeH="0" baseline="0" dirty="0" smtClean="0">
                <a:ln>
                  <a:noFill/>
                </a:ln>
                <a:solidFill>
                  <a:schemeClr val="bg1"/>
                </a:solidFill>
                <a:effectLst/>
                <a:ea typeface="Calibri" panose="020F0502020204030204" pitchFamily="34" charset="0"/>
                <a:cs typeface="Arial" panose="020B0604020202020204" pitchFamily="34" charset="0"/>
              </a:rPr>
              <a:t>………the cave in 1991 but he forgot where the opening was. Scientist first</a:t>
            </a:r>
            <a:r>
              <a:rPr kumimoji="0" lang="en-US" altLang="en-US" sz="2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2800" b="0" i="0" u="none" strike="noStrike" cap="none" normalizeH="0" baseline="0" dirty="0" smtClean="0">
                <a:ln>
                  <a:noFill/>
                </a:ln>
                <a:solidFill>
                  <a:schemeClr val="bg1"/>
                </a:solidFill>
                <a:effectLst/>
                <a:ea typeface="Calibri" panose="020F0502020204030204" pitchFamily="34" charset="0"/>
                <a:cs typeface="Arial" panose="020B0604020202020204" pitchFamily="34" charset="0"/>
              </a:rPr>
              <a:t>in the cave in 2009. They found a large underground river and a jungle. Were the river and</a:t>
            </a:r>
            <a:r>
              <a:rPr kumimoji="0" lang="en-US" altLang="en-US" sz="2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2800" b="0" i="0" u="none" strike="noStrike" cap="none" normalizeH="0" baseline="0" dirty="0" smtClean="0">
                <a:ln>
                  <a:noFill/>
                </a:ln>
                <a:solidFill>
                  <a:schemeClr val="bg1"/>
                </a:solidFill>
                <a:effectLst/>
                <a:ea typeface="Calibri" panose="020F0502020204030204" pitchFamily="34" charset="0"/>
                <a:cs typeface="Arial" panose="020B0604020202020204" pitchFamily="34" charset="0"/>
              </a:rPr>
              <a:t>(Yes./ Not sure./ No, they were inside it!).</a:t>
            </a:r>
            <a:endParaRPr kumimoji="0" lang="en-US" altLang="en-US" sz="2800" b="0" i="0" u="none" strike="noStrike" cap="none" normalizeH="0" baseline="0" dirty="0" smtClean="0">
              <a:ln>
                <a:noFill/>
              </a:ln>
              <a:solidFill>
                <a:schemeClr val="bg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165571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531746" cy="5256584"/>
          </a:xfrm>
        </p:spPr>
        <p:txBody>
          <a:bodyPr>
            <a:noAutofit/>
          </a:bodyPr>
          <a:lstStyle/>
          <a:p>
            <a:r>
              <a:rPr lang="en-US" sz="2600" dirty="0" smtClean="0">
                <a:solidFill>
                  <a:schemeClr val="bg1"/>
                </a:solidFill>
                <a:latin typeface="Times New Roman" panose="02020603050405020304" pitchFamily="18" charset="0"/>
                <a:cs typeface="Times New Roman" panose="02020603050405020304" pitchFamily="18" charset="0"/>
              </a:rPr>
              <a:t>Family and Friends Special Edition</a:t>
            </a:r>
          </a:p>
          <a:p>
            <a:r>
              <a:rPr lang="en-US" sz="2600" dirty="0" smtClean="0">
                <a:solidFill>
                  <a:schemeClr val="bg1"/>
                </a:solidFill>
                <a:latin typeface="Times New Roman" panose="02020603050405020304" pitchFamily="18" charset="0"/>
                <a:cs typeface="Times New Roman" panose="02020603050405020304" pitchFamily="18" charset="0"/>
              </a:rPr>
              <a:t>Grade 5 – Unit 6 – Whose jacket is this?</a:t>
            </a:r>
          </a:p>
          <a:p>
            <a:r>
              <a:rPr lang="en-US" sz="2600" b="1" dirty="0" err="1" smtClean="0">
                <a:solidFill>
                  <a:schemeClr val="bg1"/>
                </a:solidFill>
                <a:latin typeface="Times New Roman" panose="02020603050405020304" pitchFamily="18" charset="0"/>
                <a:cs typeface="Times New Roman" panose="02020603050405020304" pitchFamily="18" charset="0"/>
              </a:rPr>
              <a:t>Chủ</a:t>
            </a:r>
            <a:r>
              <a:rPr lang="en-US" sz="2600" b="1" dirty="0" smtClean="0">
                <a:solidFill>
                  <a:schemeClr val="bg1"/>
                </a:solidFill>
                <a:latin typeface="Times New Roman" panose="02020603050405020304" pitchFamily="18" charset="0"/>
                <a:cs typeface="Times New Roman" panose="02020603050405020304" pitchFamily="18" charset="0"/>
              </a:rPr>
              <a:t> </a:t>
            </a:r>
            <a:r>
              <a:rPr lang="en-US" sz="2600" b="1" dirty="0" err="1" smtClean="0">
                <a:solidFill>
                  <a:schemeClr val="bg1"/>
                </a:solidFill>
                <a:latin typeface="Times New Roman" panose="02020603050405020304" pitchFamily="18" charset="0"/>
                <a:cs typeface="Times New Roman" panose="02020603050405020304" pitchFamily="18" charset="0"/>
              </a:rPr>
              <a:t>đề</a:t>
            </a:r>
            <a:r>
              <a:rPr lang="en-US" sz="2600" b="1" dirty="0" smtClean="0">
                <a:solidFill>
                  <a:schemeClr val="bg1"/>
                </a:solidFill>
                <a:latin typeface="Times New Roman" panose="02020603050405020304" pitchFamily="18" charset="0"/>
                <a:cs typeface="Times New Roman" panose="02020603050405020304" pitchFamily="18" charset="0"/>
              </a:rPr>
              <a:t>: </a:t>
            </a:r>
            <a:r>
              <a:rPr lang="en-US" sz="2600" dirty="0" smtClean="0">
                <a:solidFill>
                  <a:schemeClr val="bg1"/>
                </a:solidFill>
                <a:latin typeface="Times New Roman" panose="02020603050405020304" pitchFamily="18" charset="0"/>
                <a:cs typeface="Times New Roman" panose="02020603050405020304" pitchFamily="18" charset="0"/>
              </a:rPr>
              <a:t>		Sports</a:t>
            </a:r>
          </a:p>
          <a:p>
            <a:r>
              <a:rPr lang="en-US" sz="2600" b="1" dirty="0" err="1" smtClean="0">
                <a:solidFill>
                  <a:schemeClr val="bg1"/>
                </a:solidFill>
                <a:latin typeface="Times New Roman" panose="02020603050405020304" pitchFamily="18" charset="0"/>
                <a:cs typeface="Times New Roman" panose="02020603050405020304" pitchFamily="18" charset="0"/>
              </a:rPr>
              <a:t>Cấu</a:t>
            </a:r>
            <a:r>
              <a:rPr lang="en-US" sz="2600" b="1" dirty="0" smtClean="0">
                <a:solidFill>
                  <a:schemeClr val="bg1"/>
                </a:solidFill>
                <a:latin typeface="Times New Roman" panose="02020603050405020304" pitchFamily="18" charset="0"/>
                <a:cs typeface="Times New Roman" panose="02020603050405020304" pitchFamily="18" charset="0"/>
              </a:rPr>
              <a:t> </a:t>
            </a:r>
            <a:r>
              <a:rPr lang="en-US" sz="2600" b="1" dirty="0" err="1" smtClean="0">
                <a:solidFill>
                  <a:schemeClr val="bg1"/>
                </a:solidFill>
                <a:latin typeface="Times New Roman" panose="02020603050405020304" pitchFamily="18" charset="0"/>
                <a:cs typeface="Times New Roman" panose="02020603050405020304" pitchFamily="18" charset="0"/>
              </a:rPr>
              <a:t>trúc</a:t>
            </a:r>
            <a:r>
              <a:rPr lang="en-US" sz="2600" b="1" dirty="0" smtClean="0">
                <a:solidFill>
                  <a:schemeClr val="bg1"/>
                </a:solidFill>
                <a:latin typeface="Times New Roman" panose="02020603050405020304" pitchFamily="18" charset="0"/>
                <a:cs typeface="Times New Roman" panose="02020603050405020304" pitchFamily="18" charset="0"/>
              </a:rPr>
              <a:t>: </a:t>
            </a:r>
          </a:p>
          <a:p>
            <a:pPr marL="0" indent="0">
              <a:buNone/>
            </a:pPr>
            <a:r>
              <a:rPr lang="en-US" sz="2600" dirty="0">
                <a:solidFill>
                  <a:schemeClr val="bg1"/>
                </a:solidFill>
                <a:latin typeface="Times New Roman" panose="02020603050405020304" pitchFamily="18" charset="0"/>
                <a:cs typeface="Times New Roman" panose="02020603050405020304" pitchFamily="18" charset="0"/>
              </a:rPr>
              <a:t> </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b="1" dirty="0" smtClean="0">
                <a:solidFill>
                  <a:schemeClr val="bg1"/>
                </a:solidFill>
                <a:latin typeface="Times New Roman" panose="02020603050405020304" pitchFamily="18" charset="0"/>
                <a:cs typeface="Times New Roman" panose="02020603050405020304" pitchFamily="18" charset="0"/>
              </a:rPr>
              <a:t>Possessive pronouns: </a:t>
            </a:r>
            <a:r>
              <a:rPr lang="en-US" sz="2600" i="1" dirty="0" smtClean="0">
                <a:solidFill>
                  <a:schemeClr val="bg1"/>
                </a:solidFill>
                <a:latin typeface="Times New Roman" panose="02020603050405020304" pitchFamily="18" charset="0"/>
                <a:cs typeface="Times New Roman" panose="02020603050405020304" pitchFamily="18" charset="0"/>
              </a:rPr>
              <a:t>Whose jacket is it?</a:t>
            </a:r>
          </a:p>
          <a:p>
            <a:pPr marL="0" indent="0">
              <a:buNone/>
            </a:pPr>
            <a:r>
              <a:rPr lang="en-US" sz="2600" dirty="0">
                <a:solidFill>
                  <a:schemeClr val="bg1"/>
                </a:solidFill>
                <a:latin typeface="Times New Roman" panose="02020603050405020304" pitchFamily="18" charset="0"/>
                <a:cs typeface="Times New Roman" panose="02020603050405020304" pitchFamily="18" charset="0"/>
              </a:rPr>
              <a:t> </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i="1" dirty="0" smtClean="0">
                <a:solidFill>
                  <a:schemeClr val="bg1"/>
                </a:solidFill>
                <a:latin typeface="Times New Roman" panose="02020603050405020304" pitchFamily="18" charset="0"/>
                <a:cs typeface="Times New Roman" panose="02020603050405020304" pitchFamily="18" charset="0"/>
              </a:rPr>
              <a:t>It’s mine/yours/his/hers/its/ours/theirs.</a:t>
            </a:r>
            <a:endParaRPr lang="en-US" sz="2600" i="1" dirty="0">
              <a:solidFill>
                <a:schemeClr val="bg1"/>
              </a:solidFill>
              <a:latin typeface="Times New Roman" panose="02020603050405020304" pitchFamily="18" charset="0"/>
              <a:cs typeface="Times New Roman" panose="02020603050405020304" pitchFamily="18" charset="0"/>
            </a:endParaRPr>
          </a:p>
          <a:p>
            <a:pPr marL="0" indent="0">
              <a:buNone/>
            </a:pPr>
            <a:r>
              <a:rPr lang="en-US" sz="2600" b="1" i="1" dirty="0" smtClean="0">
                <a:solidFill>
                  <a:schemeClr val="bg1"/>
                </a:solidFill>
                <a:latin typeface="Times New Roman" panose="02020603050405020304" pitchFamily="18" charset="0"/>
                <a:cs typeface="Times New Roman" panose="02020603050405020304" pitchFamily="18" charset="0"/>
              </a:rPr>
              <a:t>  </a:t>
            </a:r>
            <a:r>
              <a:rPr lang="en-US" sz="2600" b="1" dirty="0" smtClean="0">
                <a:solidFill>
                  <a:schemeClr val="bg1"/>
                </a:solidFill>
                <a:latin typeface="Times New Roman" panose="02020603050405020304" pitchFamily="18" charset="0"/>
                <a:cs typeface="Times New Roman" panose="02020603050405020304" pitchFamily="18" charset="0"/>
              </a:rPr>
              <a:t>Adverbs: </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ly</a:t>
            </a:r>
            <a:r>
              <a:rPr lang="en-US" sz="2600" dirty="0" smtClean="0">
                <a:solidFill>
                  <a:schemeClr val="bg1"/>
                </a:solidFill>
                <a:latin typeface="Times New Roman" panose="02020603050405020304" pitchFamily="18" charset="0"/>
                <a:cs typeface="Times New Roman" panose="02020603050405020304" pitchFamily="18" charset="0"/>
              </a:rPr>
              <a:t> and irregular </a:t>
            </a:r>
          </a:p>
          <a:p>
            <a:pPr marL="0" indent="0">
              <a:buNone/>
            </a:pP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smtClean="0">
                <a:solidFill>
                  <a:schemeClr val="bg1"/>
                </a:solidFill>
                <a:latin typeface="Times New Roman" panose="02020603050405020304" pitchFamily="18" charset="0"/>
                <a:cs typeface="Times New Roman" panose="02020603050405020304" pitchFamily="18" charset="0"/>
              </a:rPr>
              <a:t>					He ran slowly./ They played well.</a:t>
            </a:r>
          </a:p>
          <a:p>
            <a:r>
              <a:rPr lang="en-US" sz="2600" b="1" dirty="0" err="1" smtClean="0">
                <a:solidFill>
                  <a:schemeClr val="bg1"/>
                </a:solidFill>
                <a:latin typeface="Times New Roman" panose="02020603050405020304" pitchFamily="18" charset="0"/>
                <a:cs typeface="Times New Roman" panose="02020603050405020304" pitchFamily="18" charset="0"/>
              </a:rPr>
              <a:t>Từ</a:t>
            </a:r>
            <a:r>
              <a:rPr lang="en-US" sz="2600" b="1" dirty="0" smtClean="0">
                <a:solidFill>
                  <a:schemeClr val="bg1"/>
                </a:solidFill>
                <a:latin typeface="Times New Roman" panose="02020603050405020304" pitchFamily="18" charset="0"/>
                <a:cs typeface="Times New Roman" panose="02020603050405020304" pitchFamily="18" charset="0"/>
              </a:rPr>
              <a:t> </a:t>
            </a:r>
            <a:r>
              <a:rPr lang="en-US" sz="2600" b="1" dirty="0" err="1" smtClean="0">
                <a:solidFill>
                  <a:schemeClr val="bg1"/>
                </a:solidFill>
                <a:latin typeface="Times New Roman" panose="02020603050405020304" pitchFamily="18" charset="0"/>
                <a:cs typeface="Times New Roman" panose="02020603050405020304" pitchFamily="18" charset="0"/>
              </a:rPr>
              <a:t>vựng</a:t>
            </a:r>
            <a:r>
              <a:rPr lang="en-US" sz="2600" b="1" dirty="0" smtClean="0">
                <a:solidFill>
                  <a:schemeClr val="bg1"/>
                </a:solidFill>
                <a:latin typeface="Times New Roman" panose="02020603050405020304" pitchFamily="18" charset="0"/>
                <a:cs typeface="Times New Roman" panose="02020603050405020304" pitchFamily="18" charset="0"/>
              </a:rPr>
              <a:t>: </a:t>
            </a:r>
            <a:r>
              <a:rPr lang="en-US" sz="2600" i="1" dirty="0" smtClean="0">
                <a:solidFill>
                  <a:schemeClr val="bg1"/>
                </a:solidFill>
                <a:latin typeface="Times New Roman" panose="02020603050405020304" pitchFamily="18" charset="0"/>
                <a:cs typeface="Times New Roman" panose="02020603050405020304" pitchFamily="18" charset="0"/>
              </a:rPr>
              <a:t>	</a:t>
            </a:r>
            <a:r>
              <a:rPr lang="en-US" sz="2600" dirty="0" smtClean="0">
                <a:solidFill>
                  <a:schemeClr val="bg1"/>
                </a:solidFill>
                <a:latin typeface="Times New Roman" panose="02020603050405020304" pitchFamily="18" charset="0"/>
                <a:cs typeface="Times New Roman" panose="02020603050405020304" pitchFamily="18" charset="0"/>
              </a:rPr>
              <a:t>Sports time/ words in context </a:t>
            </a:r>
            <a:r>
              <a:rPr lang="en-US" sz="2600" i="1" dirty="0" smtClean="0">
                <a:solidFill>
                  <a:schemeClr val="bg1"/>
                </a:solidFill>
                <a:latin typeface="Times New Roman" panose="02020603050405020304" pitchFamily="18" charset="0"/>
                <a:cs typeface="Times New Roman" panose="02020603050405020304" pitchFamily="18" charset="0"/>
              </a:rPr>
              <a:t>basketball</a:t>
            </a:r>
          </a:p>
          <a:p>
            <a:r>
              <a:rPr lang="en-US" sz="2600" b="1" dirty="0" err="1" smtClean="0">
                <a:solidFill>
                  <a:schemeClr val="bg1"/>
                </a:solidFill>
                <a:latin typeface="Times New Roman" panose="02020603050405020304" pitchFamily="18" charset="0"/>
                <a:cs typeface="Times New Roman" panose="02020603050405020304" pitchFamily="18" charset="0"/>
              </a:rPr>
              <a:t>Kĩ</a:t>
            </a:r>
            <a:r>
              <a:rPr lang="en-US" sz="2600" b="1" dirty="0" smtClean="0">
                <a:solidFill>
                  <a:schemeClr val="bg1"/>
                </a:solidFill>
                <a:latin typeface="Times New Roman" panose="02020603050405020304" pitchFamily="18" charset="0"/>
                <a:cs typeface="Times New Roman" panose="02020603050405020304" pitchFamily="18" charset="0"/>
              </a:rPr>
              <a:t> </a:t>
            </a:r>
            <a:r>
              <a:rPr lang="en-US" sz="2600" b="1" dirty="0" err="1" smtClean="0">
                <a:solidFill>
                  <a:schemeClr val="bg1"/>
                </a:solidFill>
                <a:latin typeface="Times New Roman" panose="02020603050405020304" pitchFamily="18" charset="0"/>
                <a:cs typeface="Times New Roman" panose="02020603050405020304" pitchFamily="18" charset="0"/>
              </a:rPr>
              <a:t>năng</a:t>
            </a:r>
            <a:r>
              <a:rPr lang="en-US" sz="2600" b="1" dirty="0" smtClean="0">
                <a:solidFill>
                  <a:schemeClr val="bg1"/>
                </a:solidFill>
                <a:latin typeface="Times New Roman" panose="02020603050405020304" pitchFamily="18" charset="0"/>
                <a:cs typeface="Times New Roman" panose="02020603050405020304" pitchFamily="18" charset="0"/>
              </a:rPr>
              <a:t>: </a:t>
            </a:r>
            <a:r>
              <a:rPr lang="en-US" sz="2600" dirty="0" smtClean="0">
                <a:solidFill>
                  <a:schemeClr val="bg1"/>
                </a:solidFill>
                <a:latin typeface="Times New Roman" panose="02020603050405020304" pitchFamily="18" charset="0"/>
                <a:cs typeface="Times New Roman" panose="02020603050405020304" pitchFamily="18" charset="0"/>
              </a:rPr>
              <a:t>	Listening – Speaking – Reading - Writing</a:t>
            </a:r>
          </a:p>
        </p:txBody>
      </p:sp>
      <p:sp>
        <p:nvSpPr>
          <p:cNvPr id="4" name="Title 1"/>
          <p:cNvSpPr>
            <a:spLocks noGrp="1"/>
          </p:cNvSpPr>
          <p:nvPr>
            <p:ph type="title"/>
          </p:nvPr>
        </p:nvSpPr>
        <p:spPr>
          <a:xfrm>
            <a:off x="611560" y="116632"/>
            <a:ext cx="6649384" cy="1080120"/>
          </a:xfrm>
        </p:spPr>
        <p:txBody>
          <a:bodyPr/>
          <a:lstStyle/>
          <a:p>
            <a:pPr algn="ctr"/>
            <a:r>
              <a:rPr lang="en-US" sz="3600" dirty="0" smtClean="0">
                <a:solidFill>
                  <a:schemeClr val="bg1"/>
                </a:solidFill>
                <a:latin typeface="UVN Binh Duong" pitchFamily="2" charset="0"/>
              </a:rPr>
              <a:t>THỰC HÀNH RA ĐỀ KT</a:t>
            </a:r>
            <a:br>
              <a:rPr lang="en-US" sz="3600" dirty="0" smtClean="0">
                <a:solidFill>
                  <a:schemeClr val="bg1"/>
                </a:solidFill>
                <a:latin typeface="UVN Binh Duong" pitchFamily="2" charset="0"/>
              </a:rPr>
            </a:br>
            <a:r>
              <a:rPr lang="en-US" sz="3600" dirty="0">
                <a:solidFill>
                  <a:schemeClr val="bg1"/>
                </a:solidFill>
                <a:latin typeface="UVN Binh Duong" pitchFamily="2" charset="0"/>
              </a:rPr>
              <a:t> </a:t>
            </a:r>
            <a:r>
              <a:rPr lang="en-US" sz="3600" dirty="0" smtClean="0">
                <a:solidFill>
                  <a:schemeClr val="bg1"/>
                </a:solidFill>
                <a:latin typeface="UVN Binh Duong" pitchFamily="2" charset="0"/>
              </a:rPr>
              <a:t>30 PHÚT</a:t>
            </a:r>
            <a:endParaRPr lang="en-US" sz="3600" dirty="0">
              <a:solidFill>
                <a:schemeClr val="bg1"/>
              </a:solidFill>
              <a:latin typeface="UVN Binh Duong" pitchFamily="2" charset="0"/>
            </a:endParaRPr>
          </a:p>
        </p:txBody>
      </p:sp>
    </p:spTree>
    <p:extLst>
      <p:ext uri="{BB962C8B-B14F-4D97-AF65-F5344CB8AC3E}">
        <p14:creationId xmlns:p14="http://schemas.microsoft.com/office/powerpoint/2010/main" xmlns="" val="2514574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952" y="332656"/>
            <a:ext cx="3439218" cy="1400530"/>
          </a:xfrm>
        </p:spPr>
        <p:txBody>
          <a:bodyPr/>
          <a:lstStyle/>
          <a:p>
            <a:r>
              <a:rPr lang="en-US" sz="8800" dirty="0" smtClean="0">
                <a:solidFill>
                  <a:schemeClr val="bg1"/>
                </a:solidFill>
                <a:latin typeface="UVN Bai Sau Nang" panose="04030905020802020C03" pitchFamily="82" charset="0"/>
              </a:rPr>
              <a:t>DEMO</a:t>
            </a:r>
            <a:endParaRPr lang="en-US" sz="8800" dirty="0">
              <a:solidFill>
                <a:schemeClr val="bg1"/>
              </a:solidFill>
              <a:latin typeface="UVN Bai Sau Nang" panose="04030905020802020C03" pitchFamily="82" charset="0"/>
            </a:endParaRPr>
          </a:p>
        </p:txBody>
      </p:sp>
      <p:pic>
        <p:nvPicPr>
          <p:cNvPr id="2052" name="Picture 4" descr="Kết quả hình ảnh cho PRESENT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988840"/>
            <a:ext cx="2736304" cy="352839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ontent Placeholder 2"/>
          <p:cNvSpPr>
            <a:spLocks noGrp="1"/>
          </p:cNvSpPr>
          <p:nvPr>
            <p:ph idx="1"/>
          </p:nvPr>
        </p:nvSpPr>
        <p:spPr>
          <a:xfrm>
            <a:off x="3275856" y="2708920"/>
            <a:ext cx="5579418" cy="1839830"/>
          </a:xfrm>
        </p:spPr>
        <p:txBody>
          <a:bodyPr>
            <a:no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Kiến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thức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kĩ</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năng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cần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đánh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giá</a:t>
            </a:r>
            <a:endParaRPr lang="en-US" sz="2800" dirty="0" smtClean="0">
              <a:solidFill>
                <a:schemeClr val="bg1"/>
              </a:solidFill>
              <a:latin typeface="Times New Roman" panose="02020603050405020304" pitchFamily="18" charset="0"/>
              <a:cs typeface="Times New Roman" panose="02020603050405020304" pitchFamily="18" charset="0"/>
            </a:endParaRPr>
          </a:p>
          <a:p>
            <a:r>
              <a:rPr lang="en-US" sz="2800" dirty="0" smtClean="0">
                <a:solidFill>
                  <a:schemeClr val="bg1"/>
                </a:solidFill>
                <a:latin typeface="Times New Roman" panose="02020603050405020304" pitchFamily="18" charset="0"/>
                <a:cs typeface="Times New Roman" panose="02020603050405020304" pitchFamily="18" charset="0"/>
              </a:rPr>
              <a:t>Ma </a:t>
            </a:r>
            <a:r>
              <a:rPr lang="en-US" sz="2800" dirty="0" err="1" smtClean="0">
                <a:solidFill>
                  <a:schemeClr val="bg1"/>
                </a:solidFill>
                <a:latin typeface="Times New Roman" panose="02020603050405020304" pitchFamily="18" charset="0"/>
                <a:cs typeface="Times New Roman" panose="02020603050405020304" pitchFamily="18" charset="0"/>
              </a:rPr>
              <a:t>trận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cho</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đề</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kiểm</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tra</a:t>
            </a:r>
            <a:endParaRPr lang="en-US" sz="2800" dirty="0" smtClean="0">
              <a:solidFill>
                <a:schemeClr val="bg1"/>
              </a:solidFill>
              <a:latin typeface="Times New Roman" panose="02020603050405020304" pitchFamily="18" charset="0"/>
              <a:cs typeface="Times New Roman" panose="02020603050405020304" pitchFamily="18" charset="0"/>
            </a:endParaRPr>
          </a:p>
          <a:p>
            <a:r>
              <a:rPr lang="en-US" sz="2800" dirty="0" err="1" smtClean="0">
                <a:solidFill>
                  <a:schemeClr val="bg1"/>
                </a:solidFill>
                <a:latin typeface="Times New Roman" panose="02020603050405020304" pitchFamily="18" charset="0"/>
                <a:cs typeface="Times New Roman" panose="02020603050405020304" pitchFamily="18" charset="0"/>
              </a:rPr>
              <a:t>Đề</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kiểm</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dựa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trên</a:t>
            </a:r>
            <a:r>
              <a:rPr lang="en-US" sz="2800" dirty="0" smtClean="0">
                <a:solidFill>
                  <a:schemeClr val="bg1"/>
                </a:solidFill>
                <a:latin typeface="Times New Roman" panose="02020603050405020304" pitchFamily="18" charset="0"/>
                <a:cs typeface="Times New Roman" panose="02020603050405020304" pitchFamily="18" charset="0"/>
              </a:rPr>
              <a:t> ma </a:t>
            </a:r>
            <a:r>
              <a:rPr lang="en-US" sz="2800" dirty="0" err="1" smtClean="0">
                <a:solidFill>
                  <a:schemeClr val="bg1"/>
                </a:solidFill>
                <a:latin typeface="Times New Roman" panose="02020603050405020304" pitchFamily="18" charset="0"/>
                <a:cs typeface="Times New Roman" panose="02020603050405020304" pitchFamily="18" charset="0"/>
              </a:rPr>
              <a:t>trận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đã</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lập</a:t>
            </a:r>
            <a:endParaRPr lang="en-US" sz="2800" dirty="0" smtClean="0">
              <a:solidFill>
                <a:schemeClr val="bg1"/>
              </a:solidFill>
              <a:latin typeface="Times New Roman" panose="02020603050405020304" pitchFamily="18" charset="0"/>
              <a:cs typeface="Times New Roman" panose="02020603050405020304" pitchFamily="18" charset="0"/>
            </a:endParaRPr>
          </a:p>
          <a:p>
            <a:pPr marL="0" indent="0">
              <a:buNone/>
            </a:pPr>
            <a:endParaRPr lang="en-US" sz="2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9823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5400600" cy="816042"/>
          </a:xfrm>
        </p:spPr>
        <p:txBody>
          <a:bodyPr/>
          <a:lstStyle/>
          <a:p>
            <a:r>
              <a:rPr lang="en-US" dirty="0" smtClean="0">
                <a:solidFill>
                  <a:schemeClr val="bg1"/>
                </a:solidFill>
                <a:latin typeface="UVN Binh Duong" pitchFamily="2" charset="0"/>
              </a:rPr>
              <a:t>NHÓM 1 - LISTENING</a:t>
            </a:r>
            <a:endParaRPr lang="en-US" dirty="0">
              <a:solidFill>
                <a:schemeClr val="bg1"/>
              </a:solidFill>
              <a:latin typeface="UVN Binh Duong" pitchFamily="2" charset="0"/>
            </a:endParaRPr>
          </a:p>
        </p:txBody>
      </p:sp>
      <p:sp>
        <p:nvSpPr>
          <p:cNvPr id="3" name="Content Placeholder 2"/>
          <p:cNvSpPr>
            <a:spLocks noGrp="1"/>
          </p:cNvSpPr>
          <p:nvPr>
            <p:ph idx="1"/>
          </p:nvPr>
        </p:nvSpPr>
        <p:spPr>
          <a:xfrm>
            <a:off x="306388" y="1076690"/>
            <a:ext cx="8578063" cy="5256584"/>
          </a:xfrm>
        </p:spPr>
        <p:txBody>
          <a:bodyPr>
            <a:normAutofit/>
          </a:bodyPr>
          <a:lstStyle/>
          <a:p>
            <a:pPr marL="0" indent="0" algn="just">
              <a:buNone/>
            </a:pPr>
            <a:r>
              <a:rPr lang="en-US" sz="2400" dirty="0" smtClean="0">
                <a:solidFill>
                  <a:schemeClr val="bg1"/>
                </a:solidFill>
                <a:latin typeface="Times New Roman" panose="02020603050405020304" pitchFamily="18" charset="0"/>
                <a:cs typeface="Times New Roman" panose="02020603050405020304" pitchFamily="18" charset="0"/>
              </a:rPr>
              <a:t>	Today </a:t>
            </a:r>
            <a:r>
              <a:rPr lang="en-US" sz="2400" dirty="0">
                <a:solidFill>
                  <a:schemeClr val="bg1"/>
                </a:solidFill>
                <a:latin typeface="Times New Roman" panose="02020603050405020304" pitchFamily="18" charset="0"/>
                <a:cs typeface="Times New Roman" panose="02020603050405020304" pitchFamily="18" charset="0"/>
              </a:rPr>
              <a:t>basketball is a popular sport in Viet Nam. Children and teenagers in Ho Chi Minh City can go to sports centers like </a:t>
            </a:r>
            <a:r>
              <a:rPr lang="en-US" sz="2400" dirty="0" err="1">
                <a:solidFill>
                  <a:schemeClr val="bg1"/>
                </a:solidFill>
                <a:latin typeface="Times New Roman" panose="02020603050405020304" pitchFamily="18" charset="0"/>
                <a:cs typeface="Times New Roman" panose="02020603050405020304" pitchFamily="18" charset="0"/>
              </a:rPr>
              <a:t>Phu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Tho</a:t>
            </a:r>
            <a:r>
              <a:rPr lang="en-US" sz="2400" dirty="0">
                <a:solidFill>
                  <a:schemeClr val="bg1"/>
                </a:solidFill>
                <a:latin typeface="Times New Roman" panose="02020603050405020304" pitchFamily="18" charset="0"/>
                <a:cs typeface="Times New Roman" panose="02020603050405020304" pitchFamily="18" charset="0"/>
              </a:rPr>
              <a:t> Stadium or Phan </a:t>
            </a:r>
            <a:r>
              <a:rPr lang="en-US" sz="2400" dirty="0" err="1">
                <a:solidFill>
                  <a:schemeClr val="bg1"/>
                </a:solidFill>
                <a:latin typeface="Times New Roman" panose="02020603050405020304" pitchFamily="18" charset="0"/>
                <a:cs typeface="Times New Roman" panose="02020603050405020304" pitchFamily="18" charset="0"/>
              </a:rPr>
              <a:t>Dinh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Phung</a:t>
            </a:r>
            <a:r>
              <a:rPr lang="en-US" sz="2400" dirty="0">
                <a:solidFill>
                  <a:schemeClr val="bg1"/>
                </a:solidFill>
                <a:latin typeface="Times New Roman" panose="02020603050405020304" pitchFamily="18" charset="0"/>
                <a:cs typeface="Times New Roman" panose="02020603050405020304" pitchFamily="18" charset="0"/>
              </a:rPr>
              <a:t> Stadium to play on the basketball courts.</a:t>
            </a:r>
          </a:p>
          <a:p>
            <a:pPr marL="0" indent="0" algn="just">
              <a:buNone/>
            </a:pPr>
            <a:r>
              <a:rPr lang="en-US" sz="2400" dirty="0" smtClean="0">
                <a:solidFill>
                  <a:schemeClr val="bg1"/>
                </a:solidFill>
                <a:latin typeface="Times New Roman" panose="02020603050405020304" pitchFamily="18" charset="0"/>
                <a:cs typeface="Times New Roman" panose="02020603050405020304" pitchFamily="18" charset="0"/>
              </a:rPr>
              <a:t>	So </a:t>
            </a:r>
            <a:r>
              <a:rPr lang="en-US" sz="2400" dirty="0">
                <a:solidFill>
                  <a:schemeClr val="bg1"/>
                </a:solidFill>
                <a:latin typeface="Times New Roman" panose="02020603050405020304" pitchFamily="18" charset="0"/>
                <a:cs typeface="Times New Roman" panose="02020603050405020304" pitchFamily="18" charset="0"/>
              </a:rPr>
              <a:t>try it! You just need a ball, some friends and a basketball hoop.</a:t>
            </a:r>
          </a:p>
          <a:p>
            <a:pPr marL="0" lvl="0" indent="0">
              <a:buNone/>
            </a:pPr>
            <a:r>
              <a:rPr lang="en-US" sz="2400" b="1" dirty="0" smtClean="0">
                <a:solidFill>
                  <a:schemeClr val="bg1"/>
                </a:solidFill>
                <a:latin typeface="Times New Roman" panose="02020603050405020304" pitchFamily="18" charset="0"/>
                <a:cs typeface="Times New Roman" panose="02020603050405020304" pitchFamily="18" charset="0"/>
              </a:rPr>
              <a:t>MA TRẬN:</a:t>
            </a:r>
          </a:p>
          <a:p>
            <a:r>
              <a:rPr lang="en-US" sz="2400" dirty="0" err="1" smtClean="0">
                <a:solidFill>
                  <a:schemeClr val="bg1"/>
                </a:solidFill>
                <a:latin typeface="Times New Roman" panose="02020603050405020304" pitchFamily="18" charset="0"/>
                <a:cs typeface="Times New Roman" panose="02020603050405020304" pitchFamily="18" charset="0"/>
              </a:rPr>
              <a:t>Mức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a:t>
            </a:r>
            <a:r>
              <a:rPr lang="en-US" sz="2400" dirty="0">
                <a:solidFill>
                  <a:schemeClr val="bg1"/>
                </a:solidFill>
                <a:latin typeface="Times New Roman" panose="02020603050405020304" pitchFamily="18" charset="0"/>
                <a:cs typeface="Times New Roman" panose="02020603050405020304" pitchFamily="18" charset="0"/>
              </a:rPr>
              <a:t> 1: 1 </a:t>
            </a:r>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 0.25 đ</a:t>
            </a:r>
          </a:p>
          <a:p>
            <a:r>
              <a:rPr lang="en-US" sz="2400" dirty="0" err="1">
                <a:solidFill>
                  <a:schemeClr val="bg1"/>
                </a:solidFill>
                <a:latin typeface="Times New Roman" panose="02020603050405020304" pitchFamily="18" charset="0"/>
                <a:cs typeface="Times New Roman" panose="02020603050405020304" pitchFamily="18" charset="0"/>
              </a:rPr>
              <a:t>Mức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a:t>
            </a:r>
            <a:r>
              <a:rPr lang="en-US" sz="2400" dirty="0">
                <a:solidFill>
                  <a:schemeClr val="bg1"/>
                </a:solidFill>
                <a:latin typeface="Times New Roman" panose="02020603050405020304" pitchFamily="18" charset="0"/>
                <a:cs typeface="Times New Roman" panose="02020603050405020304" pitchFamily="18" charset="0"/>
              </a:rPr>
              <a:t> 2: 1 </a:t>
            </a:r>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 0.25 đ</a:t>
            </a:r>
          </a:p>
          <a:p>
            <a:r>
              <a:rPr lang="en-US" sz="2400" dirty="0" err="1">
                <a:solidFill>
                  <a:schemeClr val="bg1"/>
                </a:solidFill>
                <a:latin typeface="Times New Roman" panose="02020603050405020304" pitchFamily="18" charset="0"/>
                <a:cs typeface="Times New Roman" panose="02020603050405020304" pitchFamily="18" charset="0"/>
              </a:rPr>
              <a:t>Mức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a:t>
            </a:r>
            <a:r>
              <a:rPr lang="en-US" sz="2400" dirty="0">
                <a:solidFill>
                  <a:schemeClr val="bg1"/>
                </a:solidFill>
                <a:latin typeface="Times New Roman" panose="02020603050405020304" pitchFamily="18" charset="0"/>
                <a:cs typeface="Times New Roman" panose="02020603050405020304" pitchFamily="18" charset="0"/>
              </a:rPr>
              <a:t> 3: 1 </a:t>
            </a:r>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 0.25 đ</a:t>
            </a:r>
          </a:p>
          <a:p>
            <a:r>
              <a:rPr lang="en-US" sz="2400" dirty="0" err="1">
                <a:solidFill>
                  <a:schemeClr val="bg1"/>
                </a:solidFill>
                <a:latin typeface="Times New Roman" panose="02020603050405020304" pitchFamily="18" charset="0"/>
                <a:cs typeface="Times New Roman" panose="02020603050405020304" pitchFamily="18" charset="0"/>
              </a:rPr>
              <a:t>Mức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a:t>
            </a:r>
            <a:r>
              <a:rPr lang="en-US" sz="2400" dirty="0">
                <a:solidFill>
                  <a:schemeClr val="bg1"/>
                </a:solidFill>
                <a:latin typeface="Times New Roman" panose="02020603050405020304" pitchFamily="18" charset="0"/>
                <a:cs typeface="Times New Roman" panose="02020603050405020304" pitchFamily="18" charset="0"/>
              </a:rPr>
              <a:t> 4: 1 </a:t>
            </a:r>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 0.25 đ</a:t>
            </a:r>
          </a:p>
          <a:p>
            <a:endParaRPr lang="en-US" dirty="0"/>
          </a:p>
        </p:txBody>
      </p:sp>
    </p:spTree>
    <p:extLst>
      <p:ext uri="{BB962C8B-B14F-4D97-AF65-F5344CB8AC3E}">
        <p14:creationId xmlns:p14="http://schemas.microsoft.com/office/powerpoint/2010/main" xmlns="" val="1686621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2048"/>
            <a:ext cx="8640960" cy="6524863"/>
          </a:xfrm>
          <a:prstGeom prst="rect">
            <a:avLst/>
          </a:prstGeom>
        </p:spPr>
        <p:txBody>
          <a:bodyPr wrap="square">
            <a:spAutoFit/>
          </a:bodyPr>
          <a:lstStyle/>
          <a:p>
            <a:pPr lvl="0"/>
            <a:r>
              <a:rPr lang="en-US" sz="2200" b="1" u="sng" dirty="0" err="1">
                <a:solidFill>
                  <a:schemeClr val="bg1"/>
                </a:solidFill>
                <a:latin typeface="Times New Roman" panose="02020603050405020304" pitchFamily="18" charset="0"/>
                <a:cs typeface="Times New Roman" panose="02020603050405020304" pitchFamily="18" charset="0"/>
              </a:rPr>
              <a:t>Thiết</a:t>
            </a:r>
            <a:r>
              <a:rPr lang="en-US" sz="2200" b="1" u="sng" dirty="0">
                <a:solidFill>
                  <a:schemeClr val="bg1"/>
                </a:solidFill>
                <a:latin typeface="Times New Roman" panose="02020603050405020304" pitchFamily="18" charset="0"/>
                <a:cs typeface="Times New Roman" panose="02020603050405020304" pitchFamily="18" charset="0"/>
              </a:rPr>
              <a:t> </a:t>
            </a:r>
            <a:r>
              <a:rPr lang="en-US" sz="2200" b="1" u="sng" dirty="0" err="1">
                <a:solidFill>
                  <a:schemeClr val="bg1"/>
                </a:solidFill>
                <a:latin typeface="Times New Roman" panose="02020603050405020304" pitchFamily="18" charset="0"/>
                <a:cs typeface="Times New Roman" panose="02020603050405020304" pitchFamily="18" charset="0"/>
              </a:rPr>
              <a:t>kế</a:t>
            </a:r>
            <a:r>
              <a:rPr lang="en-US" sz="2200" b="1" u="sng" dirty="0">
                <a:solidFill>
                  <a:schemeClr val="bg1"/>
                </a:solidFill>
                <a:latin typeface="Times New Roman" panose="02020603050405020304" pitchFamily="18" charset="0"/>
                <a:cs typeface="Times New Roman" panose="02020603050405020304" pitchFamily="18" charset="0"/>
              </a:rPr>
              <a:t> </a:t>
            </a:r>
            <a:r>
              <a:rPr lang="en-US" sz="2200" b="1" u="sng" dirty="0" err="1" smtClean="0">
                <a:solidFill>
                  <a:schemeClr val="bg1"/>
                </a:solidFill>
                <a:latin typeface="Times New Roman" panose="02020603050405020304" pitchFamily="18" charset="0"/>
                <a:cs typeface="Times New Roman" panose="02020603050405020304" pitchFamily="18" charset="0"/>
              </a:rPr>
              <a:t>đề</a:t>
            </a:r>
            <a:r>
              <a:rPr lang="en-US" sz="2200" b="1" u="sng" dirty="0" smtClean="0">
                <a:solidFill>
                  <a:schemeClr val="bg1"/>
                </a:solidFill>
                <a:latin typeface="Times New Roman" panose="02020603050405020304" pitchFamily="18" charset="0"/>
                <a:cs typeface="Times New Roman" panose="02020603050405020304" pitchFamily="18" charset="0"/>
              </a:rPr>
              <a:t>:</a:t>
            </a:r>
            <a:r>
              <a:rPr lang="en-US" sz="2200" b="1" dirty="0" smtClean="0">
                <a:solidFill>
                  <a:schemeClr val="bg1"/>
                </a:solidFill>
                <a:latin typeface="Times New Roman" panose="02020603050405020304" pitchFamily="18" charset="0"/>
                <a:cs typeface="Times New Roman" panose="02020603050405020304" pitchFamily="18" charset="0"/>
              </a:rPr>
              <a:t> MULTIPLE CHOICE</a:t>
            </a:r>
          </a:p>
          <a:p>
            <a:endParaRPr lang="en-US" sz="2200" b="1" dirty="0" smtClean="0">
              <a:solidFill>
                <a:schemeClr val="bg1"/>
              </a:solidFill>
              <a:latin typeface="Times New Roman" panose="02020603050405020304" pitchFamily="18" charset="0"/>
              <a:cs typeface="Times New Roman" panose="02020603050405020304" pitchFamily="18" charset="0"/>
            </a:endParaRPr>
          </a:p>
          <a:p>
            <a:r>
              <a:rPr lang="en-US" sz="2200" b="1" dirty="0" smtClean="0">
                <a:solidFill>
                  <a:schemeClr val="bg1"/>
                </a:solidFill>
                <a:latin typeface="Times New Roman" panose="02020603050405020304" pitchFamily="18" charset="0"/>
                <a:cs typeface="Times New Roman" panose="02020603050405020304" pitchFamily="18" charset="0"/>
              </a:rPr>
              <a:t>Listen </a:t>
            </a:r>
            <a:r>
              <a:rPr lang="en-US" sz="2200" b="1" dirty="0">
                <a:solidFill>
                  <a:schemeClr val="bg1"/>
                </a:solidFill>
                <a:latin typeface="Times New Roman" panose="02020603050405020304" pitchFamily="18" charset="0"/>
                <a:cs typeface="Times New Roman" panose="02020603050405020304" pitchFamily="18" charset="0"/>
              </a:rPr>
              <a:t>and circle:</a:t>
            </a:r>
          </a:p>
          <a:p>
            <a:pPr lvl="0"/>
            <a:r>
              <a:rPr lang="en-US" sz="2200" b="1" i="1" dirty="0">
                <a:solidFill>
                  <a:schemeClr val="bg1"/>
                </a:solidFill>
                <a:latin typeface="Times New Roman" panose="02020603050405020304" pitchFamily="18" charset="0"/>
                <a:cs typeface="Times New Roman" panose="02020603050405020304" pitchFamily="18" charset="0"/>
              </a:rPr>
              <a:t>Today…….. is a popular sport in Viet Nam. </a:t>
            </a:r>
          </a:p>
          <a:p>
            <a:pPr lvl="0"/>
            <a:r>
              <a:rPr lang="en-US" sz="2200" dirty="0">
                <a:solidFill>
                  <a:schemeClr val="bg1"/>
                </a:solidFill>
                <a:latin typeface="Times New Roman" panose="02020603050405020304" pitchFamily="18" charset="0"/>
                <a:cs typeface="Times New Roman" panose="02020603050405020304" pitchFamily="18" charset="0"/>
              </a:rPr>
              <a:t>basketball (</a:t>
            </a:r>
            <a:r>
              <a:rPr lang="en-US" sz="2200" dirty="0" err="1">
                <a:solidFill>
                  <a:schemeClr val="bg1"/>
                </a:solidFill>
                <a:latin typeface="Times New Roman" panose="02020603050405020304" pitchFamily="18" charset="0"/>
                <a:cs typeface="Times New Roman" panose="02020603050405020304" pitchFamily="18" charset="0"/>
              </a:rPr>
              <a:t>tranh</a:t>
            </a:r>
            <a:r>
              <a:rPr lang="en-US" sz="2200" dirty="0">
                <a:solidFill>
                  <a:schemeClr val="bg1"/>
                </a:solidFill>
                <a:latin typeface="Times New Roman" panose="02020603050405020304" pitchFamily="18" charset="0"/>
                <a:cs typeface="Times New Roman" panose="02020603050405020304" pitchFamily="18" charset="0"/>
              </a:rPr>
              <a:t>)</a:t>
            </a:r>
          </a:p>
          <a:p>
            <a:pPr lvl="0"/>
            <a:r>
              <a:rPr lang="en-US" sz="2200" dirty="0">
                <a:solidFill>
                  <a:schemeClr val="bg1"/>
                </a:solidFill>
                <a:latin typeface="Times New Roman" panose="02020603050405020304" pitchFamily="18" charset="0"/>
                <a:cs typeface="Times New Roman" panose="02020603050405020304" pitchFamily="18" charset="0"/>
              </a:rPr>
              <a:t>volleyball (</a:t>
            </a:r>
            <a:r>
              <a:rPr lang="en-US" sz="2200" dirty="0" err="1">
                <a:solidFill>
                  <a:schemeClr val="bg1"/>
                </a:solidFill>
                <a:latin typeface="Times New Roman" panose="02020603050405020304" pitchFamily="18" charset="0"/>
                <a:cs typeface="Times New Roman" panose="02020603050405020304" pitchFamily="18" charset="0"/>
              </a:rPr>
              <a:t>tranh</a:t>
            </a:r>
            <a:r>
              <a:rPr lang="en-US" sz="2200" dirty="0">
                <a:solidFill>
                  <a:schemeClr val="bg1"/>
                </a:solidFill>
                <a:latin typeface="Times New Roman" panose="02020603050405020304" pitchFamily="18" charset="0"/>
                <a:cs typeface="Times New Roman" panose="02020603050405020304" pitchFamily="18" charset="0"/>
              </a:rPr>
              <a:t>)</a:t>
            </a:r>
          </a:p>
          <a:p>
            <a:pPr lvl="0"/>
            <a:r>
              <a:rPr lang="en-US" sz="2200" dirty="0">
                <a:solidFill>
                  <a:schemeClr val="bg1"/>
                </a:solidFill>
                <a:latin typeface="Times New Roman" panose="02020603050405020304" pitchFamily="18" charset="0"/>
                <a:cs typeface="Times New Roman" panose="02020603050405020304" pitchFamily="18" charset="0"/>
              </a:rPr>
              <a:t>soccer (</a:t>
            </a:r>
            <a:r>
              <a:rPr lang="en-US" sz="2200" dirty="0" err="1">
                <a:solidFill>
                  <a:schemeClr val="bg1"/>
                </a:solidFill>
                <a:latin typeface="Times New Roman" panose="02020603050405020304" pitchFamily="18" charset="0"/>
                <a:cs typeface="Times New Roman" panose="02020603050405020304" pitchFamily="18" charset="0"/>
              </a:rPr>
              <a:t>tranh</a:t>
            </a:r>
            <a:r>
              <a:rPr lang="en-US" sz="2200" dirty="0">
                <a:solidFill>
                  <a:schemeClr val="bg1"/>
                </a:solidFill>
                <a:latin typeface="Times New Roman" panose="02020603050405020304" pitchFamily="18" charset="0"/>
                <a:cs typeface="Times New Roman" panose="02020603050405020304" pitchFamily="18" charset="0"/>
              </a:rPr>
              <a:t>)</a:t>
            </a:r>
          </a:p>
          <a:p>
            <a:pPr lvl="0"/>
            <a:endParaRPr lang="en-US" sz="2200" dirty="0" smtClean="0">
              <a:solidFill>
                <a:schemeClr val="bg1"/>
              </a:solidFill>
              <a:latin typeface="Times New Roman" panose="02020603050405020304" pitchFamily="18" charset="0"/>
              <a:cs typeface="Times New Roman" panose="02020603050405020304" pitchFamily="18" charset="0"/>
            </a:endParaRPr>
          </a:p>
          <a:p>
            <a:pPr lvl="0"/>
            <a:r>
              <a:rPr lang="en-US" sz="2200" b="1" i="1" dirty="0" smtClean="0">
                <a:solidFill>
                  <a:schemeClr val="bg1"/>
                </a:solidFill>
                <a:latin typeface="Times New Roman" panose="02020603050405020304" pitchFamily="18" charset="0"/>
                <a:cs typeface="Times New Roman" panose="02020603050405020304" pitchFamily="18" charset="0"/>
              </a:rPr>
              <a:t>How </a:t>
            </a:r>
            <a:r>
              <a:rPr lang="en-US" sz="2200" b="1" i="1" dirty="0">
                <a:solidFill>
                  <a:schemeClr val="bg1"/>
                </a:solidFill>
                <a:latin typeface="Times New Roman" panose="02020603050405020304" pitchFamily="18" charset="0"/>
                <a:cs typeface="Times New Roman" panose="02020603050405020304" pitchFamily="18" charset="0"/>
              </a:rPr>
              <a:t>many stadiums can you hear from this passage</a:t>
            </a:r>
            <a:r>
              <a:rPr lang="en-US" sz="2200" b="1" i="1" dirty="0" smtClean="0">
                <a:solidFill>
                  <a:schemeClr val="bg1"/>
                </a:solidFill>
                <a:latin typeface="Times New Roman" panose="02020603050405020304" pitchFamily="18" charset="0"/>
                <a:cs typeface="Times New Roman" panose="02020603050405020304" pitchFamily="18" charset="0"/>
              </a:rPr>
              <a:t>? </a:t>
            </a:r>
            <a:r>
              <a:rPr lang="en-US" sz="2200" dirty="0" smtClean="0">
                <a:solidFill>
                  <a:schemeClr val="bg1"/>
                </a:solidFill>
                <a:latin typeface="Times New Roman" panose="02020603050405020304" pitchFamily="18" charset="0"/>
                <a:cs typeface="Times New Roman" panose="02020603050405020304" pitchFamily="18" charset="0"/>
              </a:rPr>
              <a:t>1/ 2/ 3</a:t>
            </a:r>
            <a:endParaRPr lang="en-US" sz="2200" dirty="0">
              <a:solidFill>
                <a:schemeClr val="bg1"/>
              </a:solidFill>
              <a:latin typeface="Times New Roman" panose="02020603050405020304" pitchFamily="18" charset="0"/>
              <a:cs typeface="Times New Roman" panose="02020603050405020304" pitchFamily="18" charset="0"/>
            </a:endParaRPr>
          </a:p>
          <a:p>
            <a:pPr lvl="0"/>
            <a:endParaRPr lang="en-US" sz="2200" dirty="0" smtClean="0">
              <a:solidFill>
                <a:schemeClr val="bg1"/>
              </a:solidFill>
              <a:latin typeface="Times New Roman" panose="02020603050405020304" pitchFamily="18" charset="0"/>
              <a:cs typeface="Times New Roman" panose="02020603050405020304" pitchFamily="18" charset="0"/>
            </a:endParaRPr>
          </a:p>
          <a:p>
            <a:pPr lvl="0"/>
            <a:r>
              <a:rPr lang="en-US" sz="2200" dirty="0" smtClean="0">
                <a:solidFill>
                  <a:schemeClr val="bg1"/>
                </a:solidFill>
                <a:latin typeface="Times New Roman" panose="02020603050405020304" pitchFamily="18" charset="0"/>
                <a:cs typeface="Times New Roman" panose="02020603050405020304" pitchFamily="18" charset="0"/>
              </a:rPr>
              <a:t>The </a:t>
            </a:r>
            <a:r>
              <a:rPr lang="en-US" sz="2200" dirty="0">
                <a:solidFill>
                  <a:schemeClr val="bg1"/>
                </a:solidFill>
                <a:latin typeface="Times New Roman" panose="02020603050405020304" pitchFamily="18" charset="0"/>
                <a:cs typeface="Times New Roman" panose="02020603050405020304" pitchFamily="18" charset="0"/>
              </a:rPr>
              <a:t>game cannot start without a ball,…………and some friends.</a:t>
            </a:r>
          </a:p>
          <a:p>
            <a:pPr lvl="0"/>
            <a:r>
              <a:rPr lang="en-US" sz="2200" dirty="0">
                <a:solidFill>
                  <a:schemeClr val="bg1"/>
                </a:solidFill>
                <a:latin typeface="Times New Roman" panose="02020603050405020304" pitchFamily="18" charset="0"/>
                <a:cs typeface="Times New Roman" panose="02020603050405020304" pitchFamily="18" charset="0"/>
              </a:rPr>
              <a:t>a skateboard</a:t>
            </a:r>
          </a:p>
          <a:p>
            <a:pPr lvl="0"/>
            <a:r>
              <a:rPr lang="en-US" sz="2200" dirty="0">
                <a:solidFill>
                  <a:schemeClr val="bg1"/>
                </a:solidFill>
                <a:latin typeface="Times New Roman" panose="02020603050405020304" pitchFamily="18" charset="0"/>
                <a:cs typeface="Times New Roman" panose="02020603050405020304" pitchFamily="18" charset="0"/>
              </a:rPr>
              <a:t>a net</a:t>
            </a:r>
          </a:p>
          <a:p>
            <a:pPr lvl="0"/>
            <a:r>
              <a:rPr lang="en-US" sz="2200" dirty="0">
                <a:solidFill>
                  <a:schemeClr val="bg1"/>
                </a:solidFill>
                <a:latin typeface="Times New Roman" panose="02020603050405020304" pitchFamily="18" charset="0"/>
                <a:cs typeface="Times New Roman" panose="02020603050405020304" pitchFamily="18" charset="0"/>
              </a:rPr>
              <a:t>a basketball hoop</a:t>
            </a:r>
          </a:p>
          <a:p>
            <a:pPr lvl="0"/>
            <a:endParaRPr lang="en-US" sz="2200" dirty="0" smtClean="0">
              <a:solidFill>
                <a:schemeClr val="bg1"/>
              </a:solidFill>
              <a:latin typeface="Times New Roman" panose="02020603050405020304" pitchFamily="18" charset="0"/>
              <a:cs typeface="Times New Roman" panose="02020603050405020304" pitchFamily="18" charset="0"/>
            </a:endParaRPr>
          </a:p>
          <a:p>
            <a:pPr lvl="0"/>
            <a:r>
              <a:rPr lang="en-US" sz="2200" b="1" i="1" dirty="0" smtClean="0">
                <a:solidFill>
                  <a:schemeClr val="bg1"/>
                </a:solidFill>
                <a:latin typeface="Times New Roman" panose="02020603050405020304" pitchFamily="18" charset="0"/>
                <a:cs typeface="Times New Roman" panose="02020603050405020304" pitchFamily="18" charset="0"/>
              </a:rPr>
              <a:t>………………</a:t>
            </a:r>
            <a:r>
              <a:rPr lang="en-US" sz="2200" b="1" i="1" dirty="0">
                <a:solidFill>
                  <a:schemeClr val="bg1"/>
                </a:solidFill>
                <a:latin typeface="Times New Roman" panose="02020603050405020304" pitchFamily="18" charset="0"/>
                <a:cs typeface="Times New Roman" panose="02020603050405020304" pitchFamily="18" charset="0"/>
              </a:rPr>
              <a:t>knows this sport game in Viet Nam nowadays?</a:t>
            </a:r>
          </a:p>
          <a:p>
            <a:pPr lvl="0"/>
            <a:r>
              <a:rPr lang="en-US" sz="2200" dirty="0">
                <a:solidFill>
                  <a:schemeClr val="bg1"/>
                </a:solidFill>
                <a:latin typeface="Times New Roman" panose="02020603050405020304" pitchFamily="18" charset="0"/>
                <a:cs typeface="Times New Roman" panose="02020603050405020304" pitchFamily="18" charset="0"/>
              </a:rPr>
              <a:t>No one</a:t>
            </a:r>
          </a:p>
          <a:p>
            <a:pPr lvl="0"/>
            <a:r>
              <a:rPr lang="en-US" sz="2200" dirty="0">
                <a:solidFill>
                  <a:schemeClr val="bg1"/>
                </a:solidFill>
                <a:latin typeface="Times New Roman" panose="02020603050405020304" pitchFamily="18" charset="0"/>
                <a:cs typeface="Times New Roman" panose="02020603050405020304" pitchFamily="18" charset="0"/>
              </a:rPr>
              <a:t>Everyone</a:t>
            </a:r>
          </a:p>
          <a:p>
            <a:pPr lvl="0"/>
            <a:r>
              <a:rPr lang="en-US" sz="2200" dirty="0">
                <a:solidFill>
                  <a:schemeClr val="bg1"/>
                </a:solidFill>
                <a:latin typeface="Times New Roman" panose="02020603050405020304" pitchFamily="18" charset="0"/>
                <a:cs typeface="Times New Roman" panose="02020603050405020304" pitchFamily="18" charset="0"/>
              </a:rPr>
              <a:t>A few of people</a:t>
            </a:r>
          </a:p>
        </p:txBody>
      </p:sp>
    </p:spTree>
    <p:extLst>
      <p:ext uri="{BB962C8B-B14F-4D97-AF65-F5344CB8AC3E}">
        <p14:creationId xmlns:p14="http://schemas.microsoft.com/office/powerpoint/2010/main" xmlns="" val="838914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1056315380"/>
              </p:ext>
            </p:extLst>
          </p:nvPr>
        </p:nvGraphicFramePr>
        <p:xfrm>
          <a:off x="323528" y="1988840"/>
          <a:ext cx="8496944" cy="2523744"/>
        </p:xfrm>
        <a:graphic>
          <a:graphicData uri="http://schemas.openxmlformats.org/drawingml/2006/table">
            <a:tbl>
              <a:tblPr firstRow="1" firstCol="1" bandRow="1">
                <a:tableStyleId>{5C22544A-7EE6-4342-B048-85BDC9FD1C3A}</a:tableStyleId>
              </a:tblPr>
              <a:tblGrid>
                <a:gridCol w="1191454">
                  <a:extLst>
                    <a:ext uri="{9D8B030D-6E8A-4147-A177-3AD203B41FA5}">
                      <a16:colId xmlns="" xmlns:a16="http://schemas.microsoft.com/office/drawing/2014/main" val="657921840"/>
                    </a:ext>
                  </a:extLst>
                </a:gridCol>
                <a:gridCol w="1781955">
                  <a:extLst>
                    <a:ext uri="{9D8B030D-6E8A-4147-A177-3AD203B41FA5}">
                      <a16:colId xmlns="" xmlns:a16="http://schemas.microsoft.com/office/drawing/2014/main" val="3252352383"/>
                    </a:ext>
                  </a:extLst>
                </a:gridCol>
                <a:gridCol w="726368">
                  <a:extLst>
                    <a:ext uri="{9D8B030D-6E8A-4147-A177-3AD203B41FA5}">
                      <a16:colId xmlns="" xmlns:a16="http://schemas.microsoft.com/office/drawing/2014/main" val="37080144"/>
                    </a:ext>
                  </a:extLst>
                </a:gridCol>
                <a:gridCol w="705467">
                  <a:extLst>
                    <a:ext uri="{9D8B030D-6E8A-4147-A177-3AD203B41FA5}">
                      <a16:colId xmlns="" xmlns:a16="http://schemas.microsoft.com/office/drawing/2014/main" val="1382542989"/>
                    </a:ext>
                  </a:extLst>
                </a:gridCol>
                <a:gridCol w="783850">
                  <a:extLst>
                    <a:ext uri="{9D8B030D-6E8A-4147-A177-3AD203B41FA5}">
                      <a16:colId xmlns="" xmlns:a16="http://schemas.microsoft.com/office/drawing/2014/main" val="1734854984"/>
                    </a:ext>
                  </a:extLst>
                </a:gridCol>
                <a:gridCol w="783850">
                  <a:extLst>
                    <a:ext uri="{9D8B030D-6E8A-4147-A177-3AD203B41FA5}">
                      <a16:colId xmlns="" xmlns:a16="http://schemas.microsoft.com/office/drawing/2014/main" val="3557689285"/>
                    </a:ext>
                  </a:extLst>
                </a:gridCol>
                <a:gridCol w="2524000">
                  <a:extLst>
                    <a:ext uri="{9D8B030D-6E8A-4147-A177-3AD203B41FA5}">
                      <a16:colId xmlns="" xmlns:a16="http://schemas.microsoft.com/office/drawing/2014/main" val="3771747159"/>
                    </a:ext>
                  </a:extLst>
                </a:gridCol>
              </a:tblGrid>
              <a:tr h="0">
                <a:tc rowSpan="2">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rowSpan="2">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Nhiệm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gridSpan="4">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Mức</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Điểm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Tổng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điểm,Tỉ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extLst>
                  <a:ext uri="{0D108BD9-81ED-4DB2-BD59-A6C34878D82A}">
                    <a16:rowId xmlns="" xmlns:a16="http://schemas.microsoft.com/office/drawing/2014/main" val="408016023"/>
                  </a:ext>
                </a:extLst>
              </a:tr>
              <a:tr h="0">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M1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M2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M3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M4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vMerge="1">
                  <a:txBody>
                    <a:bodyPr/>
                    <a:lstStyle/>
                    <a:p>
                      <a:endParaRPr lang="en-US"/>
                    </a:p>
                  </a:txBody>
                  <a:tcPr/>
                </a:tc>
                <a:extLst>
                  <a:ext uri="{0D108BD9-81ED-4DB2-BD59-A6C34878D82A}">
                    <a16:rowId xmlns="" xmlns:a16="http://schemas.microsoft.com/office/drawing/2014/main" val="2056598992"/>
                  </a:ext>
                </a:extLst>
              </a:tr>
              <a:tr h="467995">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hiểu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Read and choose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1</a:t>
                      </a:r>
                    </a:p>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0,25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1</a:t>
                      </a:r>
                    </a:p>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0,25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1</a:t>
                      </a:r>
                    </a:p>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0,25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1</a:t>
                      </a:r>
                    </a:p>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0,25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4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 1 </a:t>
                      </a:r>
                      <a:r>
                        <a:rPr lang="en-US" sz="2400" dirty="0" err="1">
                          <a:effectLst/>
                          <a:latin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 xmlns:a16="http://schemas.microsoft.com/office/drawing/2014/main" val="1095081251"/>
                  </a:ext>
                </a:extLst>
              </a:tr>
            </a:tbl>
          </a:graphicData>
        </a:graphic>
      </p:graphicFrame>
      <p:sp>
        <p:nvSpPr>
          <p:cNvPr id="4" name="Title 1"/>
          <p:cNvSpPr txBox="1">
            <a:spLocks/>
          </p:cNvSpPr>
          <p:nvPr/>
        </p:nvSpPr>
        <p:spPr>
          <a:xfrm>
            <a:off x="323528" y="260648"/>
            <a:ext cx="5112568" cy="81604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UVN Binh Duong" pitchFamily="2" charset="0"/>
              </a:rPr>
              <a:t>NHÓM 3 - READING</a:t>
            </a:r>
            <a:endParaRPr lang="en-US" dirty="0">
              <a:solidFill>
                <a:schemeClr val="bg1"/>
              </a:solidFill>
              <a:latin typeface="UVN Binh Duong" pitchFamily="2" charset="0"/>
            </a:endParaRPr>
          </a:p>
        </p:txBody>
      </p:sp>
      <p:sp>
        <p:nvSpPr>
          <p:cNvPr id="5" name="Rectangle 1"/>
          <p:cNvSpPr>
            <a:spLocks noChangeArrowheads="1"/>
          </p:cNvSpPr>
          <p:nvPr/>
        </p:nvSpPr>
        <p:spPr bwMode="auto">
          <a:xfrm>
            <a:off x="179512" y="1340768"/>
            <a:ext cx="8433444" cy="2462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MA TRẬN / READING</a:t>
            </a:r>
            <a:endParaRPr lang="en-US" altLang="en-US" sz="22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b="1" dirty="0" smtClean="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90996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640960" cy="5904656"/>
          </a:xfrm>
        </p:spPr>
        <p:txBody>
          <a:bodyPr>
            <a:normAutofit lnSpcReduction="10000"/>
          </a:bodyPr>
          <a:lstStyle/>
          <a:p>
            <a:pPr marL="0" lvl="0" indent="0" defTabSz="914400" eaLnBrk="0" fontAlgn="base" hangingPunct="0">
              <a:spcBef>
                <a:spcPct val="0"/>
              </a:spcBef>
              <a:spcAft>
                <a:spcPct val="0"/>
              </a:spcAft>
              <a:buClrTx/>
              <a:buSzTx/>
              <a:buNone/>
            </a:pPr>
            <a:r>
              <a:rPr lang="en-US" altLang="en-US" sz="28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READ </a:t>
            </a:r>
            <a:r>
              <a:rPr lang="en-US" alt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AND </a:t>
            </a:r>
            <a:r>
              <a:rPr lang="en-US" altLang="en-US" sz="28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CHOOSE (1điểm)</a:t>
            </a:r>
            <a:endParaRPr lang="en-US" altLang="en-US" sz="2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endParaRPr lang="en-US" altLang="en-US" sz="2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r>
              <a:rPr lang="en-US" altLang="en-US" sz="28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1 </a:t>
            </a:r>
            <a:r>
              <a:rPr lang="en-US" altLang="en-US" sz="28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.Basketball started in _____________ in the USA.</a:t>
            </a:r>
            <a:endParaRPr lang="en-US" altLang="en-US" sz="2800" b="1"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r>
              <a:rPr lang="en-US" alt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 1890			b. 1891		</a:t>
            </a:r>
            <a:r>
              <a:rPr lang="en-US" altLang="en-US" sz="2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a:t>
            </a:r>
            <a:r>
              <a:rPr lang="en-US" alt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altLang="en-US" sz="2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1892</a:t>
            </a:r>
            <a:endParaRPr lang="en-US" altLang="en-US" sz="280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endParaRPr lang="en-US" altLang="en-US" sz="2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r>
              <a:rPr lang="en-US" altLang="en-US" sz="28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2.Jame Naismith taught _________________________</a:t>
            </a:r>
            <a:endParaRPr lang="en-US" altLang="en-US" sz="2800" b="1" i="1"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r>
              <a:rPr lang="en-US" altLang="en-US" sz="2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a:t>
            </a:r>
            <a:r>
              <a:rPr lang="en-US" alt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geography		b. history		c. P.E.</a:t>
            </a:r>
            <a:endParaRPr lang="en-US" altLang="en-US" sz="2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endParaRPr lang="en-US" altLang="en-US" sz="2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r>
              <a:rPr lang="en-US" altLang="en-US" sz="28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3</a:t>
            </a:r>
            <a:r>
              <a:rPr lang="en-US" altLang="en-US" sz="28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Today  basketball is a ___________________ sport in Viet Nam.</a:t>
            </a:r>
            <a:endParaRPr lang="en-US" altLang="en-US" sz="2800" b="1"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r>
              <a:rPr lang="en-US" alt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 easy			b. boring		c. famous</a:t>
            </a:r>
            <a:endParaRPr lang="en-US" altLang="en-US" sz="2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endParaRPr lang="en-US" altLang="en-US" sz="2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r>
              <a:rPr lang="en-US" altLang="en-US" sz="28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4</a:t>
            </a:r>
            <a:r>
              <a:rPr lang="en-US" altLang="en-US" sz="28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Viet Nam  has joined the ASEAN Basketball League ____________ 2012.</a:t>
            </a:r>
            <a:endParaRPr lang="en-US" altLang="en-US" sz="2800" b="1"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a:p>
            <a:pPr marL="0" lvl="0" indent="0" defTabSz="914400" eaLnBrk="0" fontAlgn="base" hangingPunct="0">
              <a:spcBef>
                <a:spcPct val="0"/>
              </a:spcBef>
              <a:spcAft>
                <a:spcPct val="0"/>
              </a:spcAft>
              <a:buClrTx/>
              <a:buSzTx/>
              <a:buNone/>
            </a:pPr>
            <a:r>
              <a:rPr lang="en-US" alt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 in			b. since			c. on</a:t>
            </a:r>
          </a:p>
          <a:p>
            <a:endParaRPr lang="en-US" dirty="0"/>
          </a:p>
        </p:txBody>
      </p:sp>
    </p:spTree>
    <p:extLst>
      <p:ext uri="{BB962C8B-B14F-4D97-AF65-F5344CB8AC3E}">
        <p14:creationId xmlns:p14="http://schemas.microsoft.com/office/powerpoint/2010/main" xmlns="" val="2652709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404664"/>
            <a:ext cx="5239418" cy="1400530"/>
          </a:xfrm>
        </p:spPr>
        <p:txBody>
          <a:bodyPr/>
          <a:lstStyle/>
          <a:p>
            <a:r>
              <a:rPr lang="en-US" sz="7200" dirty="0" smtClean="0">
                <a:solidFill>
                  <a:schemeClr val="bg1"/>
                </a:solidFill>
                <a:latin typeface="UVN Bai Sau Nang" panose="04030905020802020C03" pitchFamily="82" charset="0"/>
              </a:rPr>
              <a:t>THANK YOU</a:t>
            </a:r>
            <a:endParaRPr lang="en-US" sz="7200" dirty="0">
              <a:solidFill>
                <a:schemeClr val="bg1"/>
              </a:solidFill>
              <a:latin typeface="UVN Bai Sau Nang" panose="04030905020802020C03" pitchFamily="82" charset="0"/>
            </a:endParaRPr>
          </a:p>
        </p:txBody>
      </p:sp>
      <p:pic>
        <p:nvPicPr>
          <p:cNvPr id="5122" name="Picture 2" descr="Kết quả hình ảnh cho thank yo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828800"/>
            <a:ext cx="8332982" cy="43816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9082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7128792" cy="6048672"/>
          </a:xfrm>
        </p:spPr>
        <p:txBody>
          <a:bodyPr>
            <a:normAutofit lnSpcReduction="10000"/>
          </a:bodyPr>
          <a:lstStyle/>
          <a:p>
            <a:pPr>
              <a:buFont typeface="Wingdings" panose="05000000000000000000" pitchFamily="2" charset="2"/>
              <a:buChar char="Ø"/>
            </a:pPr>
            <a:r>
              <a:rPr lang="en-US" sz="2800" dirty="0" err="1" smtClean="0">
                <a:solidFill>
                  <a:schemeClr val="bg1"/>
                </a:solidFill>
                <a:latin typeface="Times New Roman" panose="02020603050405020304" pitchFamily="18" charset="0"/>
                <a:cs typeface="Times New Roman" panose="02020603050405020304" pitchFamily="18" charset="0"/>
              </a:rPr>
              <a:t>Giaó</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viên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tự</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quyết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định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nhiệm</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vụ</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đánh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giá</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loại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hình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bài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tập</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và</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số</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lượng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câu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hỏi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lưu</a:t>
            </a:r>
            <a:r>
              <a:rPr lang="en-US" sz="2800" dirty="0" smtClean="0">
                <a:solidFill>
                  <a:schemeClr val="bg1"/>
                </a:solidFill>
                <a:latin typeface="Times New Roman" panose="02020603050405020304" pitchFamily="18" charset="0"/>
                <a:cs typeface="Times New Roman" panose="02020603050405020304" pitchFamily="18" charset="0"/>
              </a:rPr>
              <a:t> ý:</a:t>
            </a:r>
          </a:p>
          <a:p>
            <a:pPr>
              <a:buNone/>
            </a:pPr>
            <a:r>
              <a:rPr lang="en-US" sz="2800" dirty="0">
                <a:solidFill>
                  <a:schemeClr val="bg1"/>
                </a:solidFill>
                <a:latin typeface="Times New Roman" panose="02020603050405020304" pitchFamily="18"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Nên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chọn</a:t>
            </a:r>
            <a:r>
              <a:rPr lang="en-US" sz="2800" dirty="0" smtClean="0">
                <a:solidFill>
                  <a:schemeClr val="bg1"/>
                </a:solidFill>
                <a:latin typeface="Times New Roman" panose="02020603050405020304" pitchFamily="18" charset="0"/>
                <a:cs typeface="Times New Roman" panose="02020603050405020304" pitchFamily="18" charset="0"/>
              </a:rPr>
              <a:t> 2 – 4 </a:t>
            </a:r>
            <a:r>
              <a:rPr lang="en-US" sz="2800" dirty="0" err="1" smtClean="0">
                <a:solidFill>
                  <a:schemeClr val="bg1"/>
                </a:solidFill>
                <a:latin typeface="Times New Roman" panose="02020603050405020304" pitchFamily="18" charset="0"/>
                <a:cs typeface="Times New Roman" panose="02020603050405020304" pitchFamily="18" charset="0"/>
              </a:rPr>
              <a:t>nhiệm</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vụ</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đánh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giá</a:t>
            </a:r>
            <a:r>
              <a:rPr lang="en-US" sz="2800" dirty="0" smtClean="0">
                <a:solidFill>
                  <a:schemeClr val="bg1"/>
                </a:solidFill>
                <a:latin typeface="Times New Roman" panose="02020603050405020304" pitchFamily="18" charset="0"/>
                <a:cs typeface="Times New Roman" panose="02020603050405020304" pitchFamily="18" charset="0"/>
              </a:rPr>
              <a:t>/</a:t>
            </a:r>
            <a:r>
              <a:rPr lang="en-US" sz="2800" dirty="0" err="1" smtClean="0">
                <a:solidFill>
                  <a:schemeClr val="bg1"/>
                </a:solidFill>
                <a:latin typeface="Times New Roman" panose="02020603050405020304" pitchFamily="18" charset="0"/>
                <a:cs typeface="Times New Roman" panose="02020603050405020304" pitchFamily="18" charset="0"/>
              </a:rPr>
              <a:t>kỹ</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năng</a:t>
            </a:r>
            <a:endParaRPr lang="en-US" sz="2800" dirty="0" smtClean="0">
              <a:solidFill>
                <a:schemeClr val="bg1"/>
              </a:solidFill>
              <a:latin typeface="Times New Roman" panose="02020603050405020304" pitchFamily="18" charset="0"/>
              <a:cs typeface="Times New Roman" panose="02020603050405020304" pitchFamily="18" charset="0"/>
            </a:endParaRPr>
          </a:p>
          <a:p>
            <a:pPr>
              <a:buNone/>
            </a:pPr>
            <a:r>
              <a:rPr lang="en-US" sz="2800" dirty="0">
                <a:solidFill>
                  <a:schemeClr val="bg1"/>
                </a:solidFill>
                <a:latin typeface="Times New Roman" panose="02020603050405020304" pitchFamily="18"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Nên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chọn</a:t>
            </a:r>
            <a:r>
              <a:rPr lang="en-US" sz="2800" dirty="0" smtClean="0">
                <a:solidFill>
                  <a:schemeClr val="bg1"/>
                </a:solidFill>
                <a:latin typeface="Times New Roman" panose="02020603050405020304" pitchFamily="18" charset="0"/>
                <a:cs typeface="Times New Roman" panose="02020603050405020304" pitchFamily="18" charset="0"/>
              </a:rPr>
              <a:t> 2-5 </a:t>
            </a:r>
            <a:r>
              <a:rPr lang="en-US" sz="2800" dirty="0" err="1" smtClean="0">
                <a:solidFill>
                  <a:schemeClr val="bg1"/>
                </a:solidFill>
                <a:latin typeface="Times New Roman" panose="02020603050405020304" pitchFamily="18" charset="0"/>
                <a:cs typeface="Times New Roman" panose="02020603050405020304" pitchFamily="18" charset="0"/>
              </a:rPr>
              <a:t>câu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hỏi</a:t>
            </a:r>
            <a:r>
              <a:rPr lang="en-US" sz="2800" dirty="0">
                <a:solidFill>
                  <a:schemeClr val="bg1"/>
                </a:solidFill>
                <a:latin typeface="Times New Roman" panose="02020603050405020304" pitchFamily="18" charset="0"/>
                <a:cs typeface="Times New Roman" panose="02020603050405020304" pitchFamily="18" charset="0"/>
              </a:rPr>
              <a:t>/</a:t>
            </a:r>
            <a:r>
              <a:rPr lang="en-US" sz="2800" dirty="0" err="1">
                <a:solidFill>
                  <a:schemeClr val="bg1"/>
                </a:solidFill>
                <a:latin typeface="Times New Roman" panose="02020603050405020304" pitchFamily="18" charset="0"/>
                <a:cs typeface="Times New Roman" panose="02020603050405020304" pitchFamily="18" charset="0"/>
              </a:rPr>
              <a:t>nhiệm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vụ</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đánh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giá</a:t>
            </a:r>
            <a:endParaRPr lang="en-US" sz="2800" dirty="0" smtClean="0">
              <a:solidFill>
                <a:schemeClr val="bg1"/>
              </a:solidFill>
              <a:latin typeface="Times New Roman" panose="02020603050405020304" pitchFamily="18" charset="0"/>
              <a:cs typeface="Times New Roman" panose="02020603050405020304" pitchFamily="18" charset="0"/>
            </a:endParaRPr>
          </a:p>
          <a:p>
            <a:pPr>
              <a:buNone/>
            </a:pPr>
            <a:r>
              <a:rPr lang="en-US" sz="2800" dirty="0">
                <a:solidFill>
                  <a:schemeClr val="bg1"/>
                </a:solidFill>
                <a:latin typeface="Times New Roman" panose="02020603050405020304" pitchFamily="18"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Không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quá</a:t>
            </a:r>
            <a:r>
              <a:rPr lang="en-US" sz="2800" dirty="0" smtClean="0">
                <a:solidFill>
                  <a:schemeClr val="bg1"/>
                </a:solidFill>
                <a:latin typeface="Times New Roman" panose="02020603050405020304" pitchFamily="18" charset="0"/>
                <a:cs typeface="Times New Roman" panose="02020603050405020304" pitchFamily="18" charset="0"/>
              </a:rPr>
              <a:t> 40 </a:t>
            </a:r>
            <a:r>
              <a:rPr lang="en-US" sz="2800" dirty="0" err="1" smtClean="0">
                <a:solidFill>
                  <a:schemeClr val="bg1"/>
                </a:solidFill>
                <a:latin typeface="Times New Roman" panose="02020603050405020304" pitchFamily="18" charset="0"/>
                <a:cs typeface="Times New Roman" panose="02020603050405020304" pitchFamily="18" charset="0"/>
              </a:rPr>
              <a:t>câu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hỏi</a:t>
            </a:r>
            <a:r>
              <a:rPr lang="en-US" sz="2800" dirty="0" smtClean="0">
                <a:solidFill>
                  <a:schemeClr val="bg1"/>
                </a:solidFill>
                <a:latin typeface="Times New Roman" panose="02020603050405020304" pitchFamily="18" charset="0"/>
                <a:cs typeface="Times New Roman" panose="02020603050405020304" pitchFamily="18" charset="0"/>
              </a:rPr>
              <a:t>/</a:t>
            </a:r>
            <a:r>
              <a:rPr lang="en-US" sz="2800" dirty="0" err="1" smtClean="0">
                <a:solidFill>
                  <a:schemeClr val="bg1"/>
                </a:solidFill>
                <a:latin typeface="Times New Roman" panose="02020603050405020304" pitchFamily="18" charset="0"/>
                <a:cs typeface="Times New Roman" panose="02020603050405020304" pitchFamily="18" charset="0"/>
              </a:rPr>
              <a:t>bài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kiểm</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giấy</a:t>
            </a:r>
            <a:endParaRPr lang="en-US" sz="2800" dirty="0" smtClean="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err="1" smtClean="0">
                <a:solidFill>
                  <a:schemeClr val="bg1"/>
                </a:solidFill>
                <a:latin typeface="Times New Roman" panose="02020603050405020304" pitchFamily="18" charset="0"/>
                <a:cs typeface="Times New Roman" panose="02020603050405020304" pitchFamily="18" charset="0"/>
              </a:rPr>
              <a:t>Giáo</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viên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chủ</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động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tạo</a:t>
            </a:r>
            <a:r>
              <a:rPr lang="en-US" sz="2800" dirty="0">
                <a:solidFill>
                  <a:schemeClr val="bg1"/>
                </a:solidFill>
                <a:latin typeface="Times New Roman" panose="02020603050405020304" pitchFamily="18" charset="0"/>
                <a:cs typeface="Times New Roman" panose="02020603050405020304" pitchFamily="18" charset="0"/>
              </a:rPr>
              <a:t> ma </a:t>
            </a:r>
            <a:r>
              <a:rPr lang="en-US" sz="2800" dirty="0" err="1">
                <a:solidFill>
                  <a:schemeClr val="bg1"/>
                </a:solidFill>
                <a:latin typeface="Times New Roman" panose="02020603050405020304" pitchFamily="18" charset="0"/>
                <a:cs typeface="Times New Roman" panose="02020603050405020304" pitchFamily="18" charset="0"/>
              </a:rPr>
              <a:t>trận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đề</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theo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định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hướng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nêu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trên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hoặc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có</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sử</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dụng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định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dạng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Khung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năng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lực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ngoại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ngữ</a:t>
            </a:r>
            <a:r>
              <a:rPr lang="en-US" sz="2800" dirty="0" smtClean="0">
                <a:solidFill>
                  <a:schemeClr val="bg1"/>
                </a:solidFill>
                <a:latin typeface="Times New Roman" panose="02020603050405020304" pitchFamily="18" charset="0"/>
                <a:cs typeface="Times New Roman" panose="02020603050405020304" pitchFamily="18" charset="0"/>
              </a:rPr>
              <a:t> 6 </a:t>
            </a:r>
            <a:r>
              <a:rPr lang="en-US" sz="2800" dirty="0" err="1" smtClean="0">
                <a:solidFill>
                  <a:schemeClr val="bg1"/>
                </a:solidFill>
                <a:latin typeface="Times New Roman" panose="02020603050405020304" pitchFamily="18" charset="0"/>
                <a:cs typeface="Times New Roman" panose="02020603050405020304" pitchFamily="18" charset="0"/>
              </a:rPr>
              <a:t>bậc</a:t>
            </a:r>
            <a:r>
              <a:rPr lang="en-US" sz="2800" dirty="0" smtClean="0">
                <a:solidFill>
                  <a:schemeClr val="bg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800" dirty="0" err="1">
                <a:solidFill>
                  <a:schemeClr val="bg1"/>
                </a:solidFill>
                <a:latin typeface="Times New Roman" panose="02020603050405020304" pitchFamily="18" charset="0"/>
                <a:cs typeface="Times New Roman" panose="02020603050405020304" pitchFamily="18" charset="0"/>
              </a:rPr>
              <a:t>Lớp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học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dưới</a:t>
            </a:r>
            <a:r>
              <a:rPr lang="en-US" sz="2800" dirty="0">
                <a:solidFill>
                  <a:schemeClr val="bg1"/>
                </a:solidFill>
                <a:latin typeface="Times New Roman" panose="02020603050405020304" pitchFamily="18" charset="0"/>
                <a:cs typeface="Times New Roman" panose="02020603050405020304" pitchFamily="18" charset="0"/>
              </a:rPr>
              <a:t> 4 </a:t>
            </a:r>
            <a:r>
              <a:rPr lang="en-US" sz="2800" dirty="0" err="1">
                <a:solidFill>
                  <a:schemeClr val="bg1"/>
                </a:solidFill>
                <a:latin typeface="Times New Roman" panose="02020603050405020304" pitchFamily="18" charset="0"/>
                <a:cs typeface="Times New Roman" panose="02020603050405020304" pitchFamily="18" charset="0"/>
              </a:rPr>
              <a:t>tiết</a:t>
            </a:r>
            <a:r>
              <a:rPr lang="en-US" sz="2800" dirty="0">
                <a:solidFill>
                  <a:schemeClr val="bg1"/>
                </a:solidFill>
                <a:latin typeface="Times New Roman" panose="02020603050405020304" pitchFamily="18" charset="0"/>
                <a:cs typeface="Times New Roman" panose="02020603050405020304" pitchFamily="18" charset="0"/>
              </a:rPr>
              <a:t>/</a:t>
            </a:r>
            <a:r>
              <a:rPr lang="en-US" sz="2800" dirty="0" err="1">
                <a:solidFill>
                  <a:schemeClr val="bg1"/>
                </a:solidFill>
                <a:latin typeface="Times New Roman" panose="02020603050405020304" pitchFamily="18" charset="0"/>
                <a:cs typeface="Times New Roman" panose="02020603050405020304" pitchFamily="18" charset="0"/>
              </a:rPr>
              <a:t>tuần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dùng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chung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định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dạng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nhưng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đánh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giá</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theo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đúng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nội</a:t>
            </a:r>
            <a:r>
              <a:rPr lang="en-US" sz="2800" dirty="0">
                <a:solidFill>
                  <a:schemeClr val="bg1"/>
                </a:solidFill>
                <a:latin typeface="Times New Roman" panose="02020603050405020304" pitchFamily="18" charset="0"/>
                <a:cs typeface="Times New Roman" panose="02020603050405020304" pitchFamily="18" charset="0"/>
              </a:rPr>
              <a:t> dung </a:t>
            </a:r>
            <a:r>
              <a:rPr lang="en-US" sz="2800" dirty="0" err="1">
                <a:solidFill>
                  <a:schemeClr val="bg1"/>
                </a:solidFill>
                <a:latin typeface="Times New Roman" panose="02020603050405020304" pitchFamily="18" charset="0"/>
                <a:cs typeface="Times New Roman" panose="02020603050405020304" pitchFamily="18" charset="0"/>
              </a:rPr>
              <a:t>đã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được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800" dirty="0" err="1">
                <a:solidFill>
                  <a:schemeClr val="bg1"/>
                </a:solidFill>
                <a:latin typeface="Times New Roman" panose="02020603050405020304" pitchFamily="18" charset="0"/>
                <a:cs typeface="Times New Roman" panose="02020603050405020304" pitchFamily="18" charset="0"/>
              </a:rPr>
              <a:t>Lớp</a:t>
            </a:r>
            <a:r>
              <a:rPr lang="en-US" sz="2800" dirty="0">
                <a:solidFill>
                  <a:schemeClr val="bg1"/>
                </a:solidFill>
                <a:latin typeface="Times New Roman" panose="02020603050405020304" pitchFamily="18" charset="0"/>
                <a:cs typeface="Times New Roman" panose="02020603050405020304" pitchFamily="18" charset="0"/>
              </a:rPr>
              <a:t> 1, 2 </a:t>
            </a:r>
            <a:r>
              <a:rPr lang="en-US" sz="2800" dirty="0" err="1">
                <a:solidFill>
                  <a:schemeClr val="bg1"/>
                </a:solidFill>
                <a:latin typeface="Times New Roman" panose="02020603050405020304" pitchFamily="18" charset="0"/>
                <a:cs typeface="Times New Roman" panose="02020603050405020304" pitchFamily="18" charset="0"/>
              </a:rPr>
              <a:t>tập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trung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Nghe</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Nói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Bài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kiểm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giấy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từ</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20-30 </a:t>
            </a:r>
            <a:r>
              <a:rPr lang="en-US" sz="2800" dirty="0" err="1" smtClean="0">
                <a:solidFill>
                  <a:schemeClr val="bg1"/>
                </a:solidFill>
                <a:latin typeface="Times New Roman" panose="02020603050405020304" pitchFamily="18" charset="0"/>
                <a:cs typeface="Times New Roman" panose="02020603050405020304" pitchFamily="18" charset="0"/>
              </a:rPr>
              <a:t>phút</a:t>
            </a:r>
            <a:r>
              <a:rPr lang="en-US" sz="2800" dirty="0" smtClean="0">
                <a:solidFill>
                  <a:schemeClr val="bg1"/>
                </a:solidFill>
                <a:latin typeface="Times New Roman" panose="02020603050405020304" pitchFamily="18" charset="0"/>
                <a:cs typeface="Times New Roman" panose="02020603050405020304" pitchFamily="18" charset="0"/>
              </a:rPr>
              <a:t>.</a:t>
            </a:r>
            <a:endParaRPr lang="vi-VN" sz="2800" dirty="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68760"/>
            <a:ext cx="8784976" cy="5040560"/>
          </a:xfrm>
        </p:spPr>
        <p:txBody>
          <a:bodyPr>
            <a:noAutofit/>
          </a:bodyPr>
          <a:lstStyle/>
          <a:p>
            <a:pPr>
              <a:buNone/>
            </a:pPr>
            <a:r>
              <a:rPr lang="en-US" sz="2800" b="1" dirty="0" smtClean="0">
                <a:solidFill>
                  <a:schemeClr val="bg1"/>
                </a:solidFill>
                <a:latin typeface="Times New Roman" panose="02020603050405020304" pitchFamily="18" charset="0"/>
                <a:cs typeface="Times New Roman" panose="02020603050405020304" pitchFamily="18" charset="0"/>
              </a:rPr>
              <a:t>3. CÁC MỨC ĐỘ TRONG CÂU HỎI ĐÁNH GIÁ</a:t>
            </a:r>
          </a:p>
          <a:p>
            <a:pPr>
              <a:buFont typeface="Wingdings" panose="05000000000000000000" pitchFamily="2" charset="2"/>
              <a:buChar char="Ø"/>
            </a:pPr>
            <a:r>
              <a:rPr lang="en-US" sz="2800" spc="-50" dirty="0" err="1" smtClean="0">
                <a:solidFill>
                  <a:schemeClr val="bg1"/>
                </a:solidFill>
                <a:latin typeface="Times New Roman" panose="02020603050405020304" pitchFamily="18" charset="0"/>
                <a:cs typeface="Times New Roman" panose="02020603050405020304" pitchFamily="18" charset="0"/>
              </a:rPr>
              <a:t>Không</a:t>
            </a:r>
            <a:r>
              <a:rPr lang="en-US" sz="2800" spc="-50" dirty="0" smtClean="0">
                <a:solidFill>
                  <a:schemeClr val="bg1"/>
                </a:solidFill>
                <a:latin typeface="Times New Roman" panose="02020603050405020304" pitchFamily="18" charset="0"/>
                <a:cs typeface="Times New Roman" panose="02020603050405020304" pitchFamily="18" charset="0"/>
              </a:rPr>
              <a:t> </a:t>
            </a:r>
            <a:r>
              <a:rPr lang="en-US" sz="2800" spc="-50" dirty="0" err="1" smtClean="0">
                <a:solidFill>
                  <a:schemeClr val="bg1"/>
                </a:solidFill>
                <a:latin typeface="Times New Roman" panose="02020603050405020304" pitchFamily="18" charset="0"/>
                <a:cs typeface="Times New Roman" panose="02020603050405020304" pitchFamily="18" charset="0"/>
              </a:rPr>
              <a:t>phải</a:t>
            </a:r>
            <a:r>
              <a:rPr lang="en-US" sz="2800" spc="-50" dirty="0" smtClean="0">
                <a:solidFill>
                  <a:schemeClr val="bg1"/>
                </a:solidFill>
                <a:latin typeface="Times New Roman" panose="02020603050405020304" pitchFamily="18" charset="0"/>
                <a:cs typeface="Times New Roman" panose="02020603050405020304" pitchFamily="18" charset="0"/>
              </a:rPr>
              <a:t> </a:t>
            </a:r>
            <a:r>
              <a:rPr lang="en-US" sz="2800" spc="-50" dirty="0" err="1" smtClean="0">
                <a:solidFill>
                  <a:schemeClr val="bg1"/>
                </a:solidFill>
                <a:latin typeface="Times New Roman" panose="02020603050405020304" pitchFamily="18" charset="0"/>
                <a:cs typeface="Times New Roman" panose="02020603050405020304" pitchFamily="18" charset="0"/>
              </a:rPr>
              <a:t>luôn</a:t>
            </a:r>
            <a:r>
              <a:rPr lang="en-US" sz="2800" spc="-50" dirty="0" smtClean="0">
                <a:solidFill>
                  <a:schemeClr val="bg1"/>
                </a:solidFill>
                <a:latin typeface="Times New Roman" panose="02020603050405020304" pitchFamily="18" charset="0"/>
                <a:cs typeface="Times New Roman" panose="02020603050405020304" pitchFamily="18" charset="0"/>
              </a:rPr>
              <a:t> </a:t>
            </a:r>
            <a:r>
              <a:rPr lang="en-US" sz="2800" spc="-50" dirty="0" err="1" smtClean="0">
                <a:solidFill>
                  <a:schemeClr val="bg1"/>
                </a:solidFill>
                <a:latin typeface="Times New Roman" panose="02020603050405020304" pitchFamily="18" charset="0"/>
                <a:cs typeface="Times New Roman" panose="02020603050405020304" pitchFamily="18" charset="0"/>
              </a:rPr>
              <a:t>luôn</a:t>
            </a:r>
            <a:r>
              <a:rPr lang="en-US" sz="2800" spc="-50" dirty="0" smtClean="0">
                <a:solidFill>
                  <a:schemeClr val="bg1"/>
                </a:solidFill>
                <a:latin typeface="Times New Roman" panose="02020603050405020304" pitchFamily="18" charset="0"/>
                <a:cs typeface="Times New Roman" panose="02020603050405020304" pitchFamily="18" charset="0"/>
              </a:rPr>
              <a:t> </a:t>
            </a:r>
            <a:r>
              <a:rPr lang="en-US" sz="2800" spc="-50" dirty="0" err="1" smtClean="0">
                <a:solidFill>
                  <a:schemeClr val="bg1"/>
                </a:solidFill>
                <a:latin typeface="Times New Roman" panose="02020603050405020304" pitchFamily="18" charset="0"/>
                <a:cs typeface="Times New Roman" panose="02020603050405020304" pitchFamily="18" charset="0"/>
              </a:rPr>
              <a:t>thiết</a:t>
            </a:r>
            <a:r>
              <a:rPr lang="en-US" sz="2800" spc="-50" dirty="0" smtClean="0">
                <a:solidFill>
                  <a:schemeClr val="bg1"/>
                </a:solidFill>
                <a:latin typeface="Times New Roman" panose="02020603050405020304" pitchFamily="18" charset="0"/>
                <a:cs typeface="Times New Roman" panose="02020603050405020304" pitchFamily="18" charset="0"/>
              </a:rPr>
              <a:t> </a:t>
            </a:r>
            <a:r>
              <a:rPr lang="en-US" sz="2800" spc="-50" dirty="0" err="1" smtClean="0">
                <a:solidFill>
                  <a:schemeClr val="bg1"/>
                </a:solidFill>
                <a:latin typeface="Times New Roman" panose="02020603050405020304" pitchFamily="18" charset="0"/>
                <a:cs typeface="Times New Roman" panose="02020603050405020304" pitchFamily="18" charset="0"/>
              </a:rPr>
              <a:t>kế</a:t>
            </a:r>
            <a:r>
              <a:rPr lang="en-US" sz="2800" spc="-50" dirty="0" smtClean="0">
                <a:solidFill>
                  <a:schemeClr val="bg1"/>
                </a:solidFill>
                <a:latin typeface="Times New Roman" panose="02020603050405020304" pitchFamily="18" charset="0"/>
                <a:cs typeface="Times New Roman" panose="02020603050405020304" pitchFamily="18" charset="0"/>
              </a:rPr>
              <a:t> </a:t>
            </a:r>
            <a:r>
              <a:rPr lang="en-US" sz="2800" spc="-50" dirty="0" err="1" smtClean="0">
                <a:solidFill>
                  <a:schemeClr val="bg1"/>
                </a:solidFill>
                <a:latin typeface="Times New Roman" panose="02020603050405020304" pitchFamily="18" charset="0"/>
                <a:cs typeface="Times New Roman" panose="02020603050405020304" pitchFamily="18" charset="0"/>
              </a:rPr>
              <a:t>được</a:t>
            </a:r>
            <a:r>
              <a:rPr lang="en-US" sz="2800" spc="-50" dirty="0" smtClean="0">
                <a:solidFill>
                  <a:schemeClr val="bg1"/>
                </a:solidFill>
                <a:latin typeface="Times New Roman" panose="02020603050405020304" pitchFamily="18" charset="0"/>
                <a:cs typeface="Times New Roman" panose="02020603050405020304" pitchFamily="18" charset="0"/>
              </a:rPr>
              <a:t> </a:t>
            </a:r>
            <a:r>
              <a:rPr lang="en-US" sz="2800" spc="-50" dirty="0" err="1" smtClean="0">
                <a:solidFill>
                  <a:schemeClr val="bg1"/>
                </a:solidFill>
                <a:latin typeface="Times New Roman" panose="02020603050405020304" pitchFamily="18" charset="0"/>
                <a:cs typeface="Times New Roman" panose="02020603050405020304" pitchFamily="18" charset="0"/>
              </a:rPr>
              <a:t>đủ</a:t>
            </a:r>
            <a:r>
              <a:rPr lang="en-US" sz="2800" spc="-50" dirty="0" smtClean="0">
                <a:solidFill>
                  <a:schemeClr val="bg1"/>
                </a:solidFill>
                <a:latin typeface="Times New Roman" panose="02020603050405020304" pitchFamily="18" charset="0"/>
                <a:cs typeface="Times New Roman" panose="02020603050405020304" pitchFamily="18" charset="0"/>
              </a:rPr>
              <a:t> 4 </a:t>
            </a:r>
            <a:r>
              <a:rPr lang="en-US" sz="2800" spc="-50" dirty="0" err="1" smtClean="0">
                <a:solidFill>
                  <a:schemeClr val="bg1"/>
                </a:solidFill>
                <a:latin typeface="Times New Roman" panose="02020603050405020304" pitchFamily="18" charset="0"/>
                <a:cs typeface="Times New Roman" panose="02020603050405020304" pitchFamily="18" charset="0"/>
              </a:rPr>
              <a:t>mức</a:t>
            </a:r>
            <a:r>
              <a:rPr lang="en-US" sz="2800" spc="-50" dirty="0" smtClean="0">
                <a:solidFill>
                  <a:schemeClr val="bg1"/>
                </a:solidFill>
                <a:latin typeface="Times New Roman" panose="02020603050405020304" pitchFamily="18" charset="0"/>
                <a:cs typeface="Times New Roman" panose="02020603050405020304" pitchFamily="18" charset="0"/>
              </a:rPr>
              <a:t> </a:t>
            </a:r>
            <a:r>
              <a:rPr lang="en-US" sz="2800" spc="-50" dirty="0" err="1" smtClean="0">
                <a:solidFill>
                  <a:schemeClr val="bg1"/>
                </a:solidFill>
                <a:latin typeface="Times New Roman" panose="02020603050405020304" pitchFamily="18" charset="0"/>
                <a:cs typeface="Times New Roman" panose="02020603050405020304" pitchFamily="18" charset="0"/>
              </a:rPr>
              <a:t>độ</a:t>
            </a:r>
            <a:r>
              <a:rPr lang="en-US" sz="2800" spc="-50" dirty="0" smtClean="0">
                <a:solidFill>
                  <a:schemeClr val="bg1"/>
                </a:solidFill>
                <a:latin typeface="Times New Roman" panose="02020603050405020304" pitchFamily="18" charset="0"/>
                <a:cs typeface="Times New Roman" panose="02020603050405020304" pitchFamily="18" charset="0"/>
              </a:rPr>
              <a:t> </a:t>
            </a:r>
            <a:r>
              <a:rPr lang="en-US" sz="2800" spc="-50" dirty="0" err="1" smtClean="0">
                <a:solidFill>
                  <a:schemeClr val="bg1"/>
                </a:solidFill>
                <a:latin typeface="Times New Roman" panose="02020603050405020304" pitchFamily="18" charset="0"/>
                <a:cs typeface="Times New Roman" panose="02020603050405020304" pitchFamily="18" charset="0"/>
              </a:rPr>
              <a:t>nhận</a:t>
            </a:r>
            <a:r>
              <a:rPr lang="en-US" sz="2800" spc="-50" dirty="0" smtClean="0">
                <a:solidFill>
                  <a:schemeClr val="bg1"/>
                </a:solidFill>
                <a:latin typeface="Times New Roman" panose="02020603050405020304" pitchFamily="18" charset="0"/>
                <a:cs typeface="Times New Roman" panose="02020603050405020304" pitchFamily="18" charset="0"/>
              </a:rPr>
              <a:t> </a:t>
            </a:r>
            <a:r>
              <a:rPr lang="en-US" sz="2800" spc="-50" dirty="0" err="1" smtClean="0">
                <a:solidFill>
                  <a:schemeClr val="bg1"/>
                </a:solidFill>
                <a:latin typeface="Times New Roman" panose="02020603050405020304" pitchFamily="18" charset="0"/>
                <a:cs typeface="Times New Roman" panose="02020603050405020304" pitchFamily="18" charset="0"/>
              </a:rPr>
              <a:t>thức</a:t>
            </a:r>
            <a:r>
              <a:rPr lang="en-US" sz="2800" spc="-50" dirty="0" smtClean="0">
                <a:solidFill>
                  <a:schemeClr val="bg1"/>
                </a:solidFill>
                <a:latin typeface="Times New Roman" panose="02020603050405020304" pitchFamily="18" charset="0"/>
                <a:cs typeface="Times New Roman" panose="02020603050405020304" pitchFamily="18" charset="0"/>
              </a:rPr>
              <a:t>.</a:t>
            </a:r>
          </a:p>
          <a:p>
            <a:pPr>
              <a:buNone/>
            </a:pPr>
            <a:r>
              <a:rPr lang="en-US" sz="2800" dirty="0">
                <a:solidFill>
                  <a:schemeClr val="bg1"/>
                </a:solidFill>
                <a:latin typeface="Times New Roman" panose="02020603050405020304" pitchFamily="18"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VD:</a:t>
            </a:r>
          </a:p>
          <a:p>
            <a:pPr>
              <a:buNone/>
            </a:pPr>
            <a:r>
              <a:rPr lang="en-US" sz="2800" dirty="0">
                <a:solidFill>
                  <a:schemeClr val="bg1"/>
                </a:solidFill>
                <a:latin typeface="Times New Roman" panose="02020603050405020304" pitchFamily="18"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 Speaking - </a:t>
            </a:r>
            <a:r>
              <a:rPr lang="en-US" sz="2800" i="1" dirty="0" smtClean="0">
                <a:solidFill>
                  <a:schemeClr val="bg1"/>
                </a:solidFill>
                <a:latin typeface="Times New Roman" panose="02020603050405020304" pitchFamily="18" charset="0"/>
                <a:cs typeface="Times New Roman" panose="02020603050405020304" pitchFamily="18" charset="0"/>
              </a:rPr>
              <a:t>Talk about your best friend</a:t>
            </a:r>
            <a:endParaRPr lang="en-US" sz="2800" dirty="0">
              <a:solidFill>
                <a:schemeClr val="bg1"/>
              </a:solidFill>
              <a:latin typeface="Times New Roman" panose="02020603050405020304" pitchFamily="18" charset="0"/>
              <a:cs typeface="Times New Roman" panose="02020603050405020304" pitchFamily="18" charset="0"/>
            </a:endParaRPr>
          </a:p>
          <a:p>
            <a:pPr>
              <a:buNone/>
            </a:pP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spc="-5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spc="-70" dirty="0" err="1" smtClean="0">
                <a:solidFill>
                  <a:schemeClr val="bg1"/>
                </a:solidFill>
                <a:latin typeface="Times New Roman" panose="02020603050405020304" pitchFamily="18" charset="0"/>
                <a:cs typeface="Times New Roman" panose="02020603050405020304" pitchFamily="18" charset="0"/>
              </a:rPr>
              <a:t>Nhiệm</a:t>
            </a:r>
            <a:r>
              <a:rPr lang="en-US" sz="2800" spc="-70" dirty="0" smtClean="0">
                <a:solidFill>
                  <a:schemeClr val="bg1"/>
                </a:solidFill>
                <a:latin typeface="Times New Roman" panose="02020603050405020304" pitchFamily="18" charset="0"/>
                <a:cs typeface="Times New Roman" panose="02020603050405020304" pitchFamily="18" charset="0"/>
              </a:rPr>
              <a:t> </a:t>
            </a:r>
            <a:r>
              <a:rPr lang="en-US" sz="2800" spc="-70" dirty="0" err="1">
                <a:solidFill>
                  <a:schemeClr val="bg1"/>
                </a:solidFill>
                <a:latin typeface="Times New Roman" panose="02020603050405020304" pitchFamily="18" charset="0"/>
                <a:cs typeface="Times New Roman" panose="02020603050405020304" pitchFamily="18" charset="0"/>
              </a:rPr>
              <a:t>vụ</a:t>
            </a:r>
            <a:r>
              <a:rPr lang="en-US" sz="2800" spc="-70" dirty="0">
                <a:solidFill>
                  <a:schemeClr val="bg1"/>
                </a:solidFill>
                <a:latin typeface="Times New Roman" panose="02020603050405020304" pitchFamily="18" charset="0"/>
                <a:cs typeface="Times New Roman" panose="02020603050405020304" pitchFamily="18" charset="0"/>
              </a:rPr>
              <a:t> </a:t>
            </a:r>
            <a:r>
              <a:rPr lang="en-US" sz="2800" spc="-70" dirty="0" err="1">
                <a:solidFill>
                  <a:schemeClr val="bg1"/>
                </a:solidFill>
                <a:latin typeface="Times New Roman" panose="02020603050405020304" pitchFamily="18" charset="0"/>
                <a:cs typeface="Times New Roman" panose="02020603050405020304" pitchFamily="18" charset="0"/>
              </a:rPr>
              <a:t>đánh</a:t>
            </a:r>
            <a:r>
              <a:rPr lang="en-US" sz="2800" spc="-70" dirty="0">
                <a:solidFill>
                  <a:schemeClr val="bg1"/>
                </a:solidFill>
                <a:latin typeface="Times New Roman" panose="02020603050405020304" pitchFamily="18" charset="0"/>
                <a:cs typeface="Times New Roman" panose="02020603050405020304" pitchFamily="18" charset="0"/>
              </a:rPr>
              <a:t> </a:t>
            </a:r>
            <a:r>
              <a:rPr lang="en-US" sz="2800" spc="-70" dirty="0" err="1" smtClean="0">
                <a:solidFill>
                  <a:schemeClr val="bg1"/>
                </a:solidFill>
                <a:latin typeface="Times New Roman" panose="02020603050405020304" pitchFamily="18" charset="0"/>
                <a:cs typeface="Times New Roman" panose="02020603050405020304" pitchFamily="18" charset="0"/>
              </a:rPr>
              <a:t>giá</a:t>
            </a:r>
            <a:r>
              <a:rPr lang="en-US" sz="2800" spc="-70" dirty="0" smtClean="0">
                <a:solidFill>
                  <a:schemeClr val="bg1"/>
                </a:solidFill>
                <a:latin typeface="Times New Roman" panose="02020603050405020304" pitchFamily="18" charset="0"/>
                <a:cs typeface="Times New Roman" panose="02020603050405020304" pitchFamily="18" charset="0"/>
              </a:rPr>
              <a:t> </a:t>
            </a:r>
            <a:r>
              <a:rPr lang="en-US" sz="2800" spc="-70" dirty="0" err="1" smtClean="0">
                <a:solidFill>
                  <a:schemeClr val="bg1"/>
                </a:solidFill>
                <a:latin typeface="Times New Roman" panose="02020603050405020304" pitchFamily="18" charset="0"/>
                <a:cs typeface="Times New Roman" panose="02020603050405020304" pitchFamily="18" charset="0"/>
              </a:rPr>
              <a:t>này</a:t>
            </a:r>
            <a:r>
              <a:rPr lang="en-US" sz="2800" spc="-70" dirty="0" smtClean="0">
                <a:solidFill>
                  <a:schemeClr val="bg1"/>
                </a:solidFill>
                <a:latin typeface="Times New Roman" panose="02020603050405020304" pitchFamily="18" charset="0"/>
                <a:cs typeface="Times New Roman" panose="02020603050405020304" pitchFamily="18" charset="0"/>
              </a:rPr>
              <a:t> </a:t>
            </a:r>
            <a:r>
              <a:rPr lang="en-US" sz="2800" spc="-70" dirty="0" err="1" smtClean="0">
                <a:solidFill>
                  <a:schemeClr val="bg1"/>
                </a:solidFill>
                <a:latin typeface="Times New Roman" panose="02020603050405020304" pitchFamily="18" charset="0"/>
                <a:cs typeface="Times New Roman" panose="02020603050405020304" pitchFamily="18" charset="0"/>
              </a:rPr>
              <a:t>thường</a:t>
            </a:r>
            <a:r>
              <a:rPr lang="en-US" sz="2800" spc="-70" dirty="0" smtClean="0">
                <a:solidFill>
                  <a:schemeClr val="bg1"/>
                </a:solidFill>
                <a:latin typeface="Times New Roman" panose="02020603050405020304" pitchFamily="18" charset="0"/>
                <a:cs typeface="Times New Roman" panose="02020603050405020304" pitchFamily="18" charset="0"/>
              </a:rPr>
              <a:t> </a:t>
            </a:r>
            <a:r>
              <a:rPr lang="en-US" sz="2800" spc="-70" dirty="0" err="1" smtClean="0">
                <a:solidFill>
                  <a:schemeClr val="bg1"/>
                </a:solidFill>
                <a:latin typeface="Times New Roman" panose="02020603050405020304" pitchFamily="18" charset="0"/>
                <a:cs typeface="Times New Roman" panose="02020603050405020304" pitchFamily="18" charset="0"/>
              </a:rPr>
              <a:t>được</a:t>
            </a:r>
            <a:r>
              <a:rPr lang="en-US" sz="2800" spc="-70" dirty="0" smtClean="0">
                <a:solidFill>
                  <a:schemeClr val="bg1"/>
                </a:solidFill>
                <a:latin typeface="Times New Roman" panose="02020603050405020304" pitchFamily="18" charset="0"/>
                <a:cs typeface="Times New Roman" panose="02020603050405020304" pitchFamily="18" charset="0"/>
              </a:rPr>
              <a:t> </a:t>
            </a:r>
            <a:r>
              <a:rPr lang="en-US" sz="2800" spc="-70" dirty="0" err="1" smtClean="0">
                <a:solidFill>
                  <a:schemeClr val="bg1"/>
                </a:solidFill>
                <a:latin typeface="Times New Roman" panose="02020603050405020304" pitchFamily="18" charset="0"/>
                <a:cs typeface="Times New Roman" panose="02020603050405020304" pitchFamily="18" charset="0"/>
              </a:rPr>
              <a:t>xếp</a:t>
            </a:r>
            <a:r>
              <a:rPr lang="en-US" sz="2800" spc="-70" dirty="0" smtClean="0">
                <a:solidFill>
                  <a:schemeClr val="bg1"/>
                </a:solidFill>
                <a:latin typeface="Times New Roman" panose="02020603050405020304" pitchFamily="18" charset="0"/>
                <a:cs typeface="Times New Roman" panose="02020603050405020304" pitchFamily="18" charset="0"/>
              </a:rPr>
              <a:t> ở </a:t>
            </a:r>
            <a:r>
              <a:rPr lang="en-US" sz="2800" spc="-70" dirty="0" err="1" smtClean="0">
                <a:solidFill>
                  <a:schemeClr val="bg1"/>
                </a:solidFill>
                <a:latin typeface="Times New Roman" panose="02020603050405020304" pitchFamily="18" charset="0"/>
                <a:cs typeface="Times New Roman" panose="02020603050405020304" pitchFamily="18" charset="0"/>
              </a:rPr>
              <a:t>mức</a:t>
            </a:r>
            <a:r>
              <a:rPr lang="en-US" sz="2800" spc="-70" dirty="0" smtClean="0">
                <a:solidFill>
                  <a:schemeClr val="bg1"/>
                </a:solidFill>
                <a:latin typeface="Times New Roman" panose="02020603050405020304" pitchFamily="18" charset="0"/>
                <a:cs typeface="Times New Roman" panose="02020603050405020304" pitchFamily="18" charset="0"/>
              </a:rPr>
              <a:t> 3 </a:t>
            </a:r>
            <a:r>
              <a:rPr lang="en-US" sz="2800" spc="-70" dirty="0" err="1" smtClean="0">
                <a:solidFill>
                  <a:schemeClr val="bg1"/>
                </a:solidFill>
                <a:latin typeface="Times New Roman" panose="02020603050405020304" pitchFamily="18" charset="0"/>
                <a:cs typeface="Times New Roman" panose="02020603050405020304" pitchFamily="18" charset="0"/>
              </a:rPr>
              <a:t>hoặc</a:t>
            </a:r>
            <a:r>
              <a:rPr lang="en-US" sz="2800" spc="-70" dirty="0" smtClean="0">
                <a:solidFill>
                  <a:schemeClr val="bg1"/>
                </a:solidFill>
                <a:latin typeface="Times New Roman" panose="02020603050405020304" pitchFamily="18" charset="0"/>
                <a:cs typeface="Times New Roman" panose="02020603050405020304" pitchFamily="18" charset="0"/>
              </a:rPr>
              <a:t> 4.</a:t>
            </a:r>
          </a:p>
          <a:p>
            <a:pPr>
              <a:buNone/>
            </a:pPr>
            <a:r>
              <a:rPr lang="en-US" sz="2800" dirty="0">
                <a:solidFill>
                  <a:schemeClr val="bg1"/>
                </a:solidFill>
                <a:latin typeface="Times New Roman" panose="02020603050405020304" pitchFamily="18"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 Reading: </a:t>
            </a:r>
            <a:r>
              <a:rPr lang="en-US" sz="2800" dirty="0" err="1" smtClean="0">
                <a:solidFill>
                  <a:schemeClr val="bg1"/>
                </a:solidFill>
                <a:latin typeface="Times New Roman" panose="02020603050405020304" pitchFamily="18" charset="0"/>
                <a:cs typeface="Times New Roman" panose="02020603050405020304" pitchFamily="18" charset="0"/>
              </a:rPr>
              <a:t>Kiểm</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mức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độ</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hiểu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và</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sử</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dụng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câu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hỏi</a:t>
            </a:r>
            <a:r>
              <a:rPr lang="en-US" sz="2800" dirty="0" smtClean="0">
                <a:solidFill>
                  <a:schemeClr val="bg1"/>
                </a:solidFill>
                <a:latin typeface="Times New Roman" panose="02020603050405020304" pitchFamily="18" charset="0"/>
                <a:cs typeface="Times New Roman" panose="02020603050405020304" pitchFamily="18" charset="0"/>
              </a:rPr>
              <a:t> </a:t>
            </a:r>
          </a:p>
          <a:p>
            <a:pPr>
              <a:buNone/>
            </a:pP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smtClean="0">
                <a:solidFill>
                  <a:schemeClr val="bg1"/>
                </a:solidFill>
                <a:latin typeface="Times New Roman" panose="02020603050405020304" pitchFamily="18" charset="0"/>
                <a:cs typeface="Times New Roman" panose="02020603050405020304" pitchFamily="18" charset="0"/>
              </a:rPr>
              <a:t>                    How old are you? – I am … years old.</a:t>
            </a:r>
          </a:p>
          <a:p>
            <a:pPr>
              <a:buNone/>
            </a:pPr>
            <a:r>
              <a:rPr lang="en-US" sz="2800" i="1" dirty="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Sẽ</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không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cần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thiết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kế</a:t>
            </a:r>
            <a:r>
              <a:rPr lang="en-US" sz="2800" dirty="0" smtClean="0">
                <a:solidFill>
                  <a:schemeClr val="bg1"/>
                </a:solidFill>
                <a:latin typeface="Times New Roman" panose="02020603050405020304" pitchFamily="18" charset="0"/>
                <a:cs typeface="Times New Roman" panose="02020603050405020304" pitchFamily="18" charset="0"/>
              </a:rPr>
              <a:t> ở </a:t>
            </a:r>
            <a:r>
              <a:rPr lang="en-US" sz="2800" dirty="0" err="1" smtClean="0">
                <a:solidFill>
                  <a:schemeClr val="bg1"/>
                </a:solidFill>
                <a:latin typeface="Times New Roman" panose="02020603050405020304" pitchFamily="18" charset="0"/>
                <a:cs typeface="Times New Roman" panose="02020603050405020304" pitchFamily="18" charset="0"/>
              </a:rPr>
              <a:t>mức</a:t>
            </a:r>
            <a:r>
              <a:rPr lang="en-US" sz="2800" dirty="0" smtClean="0">
                <a:solidFill>
                  <a:schemeClr val="bg1"/>
                </a:solidFill>
                <a:latin typeface="Times New Roman" panose="02020603050405020304" pitchFamily="18" charset="0"/>
                <a:cs typeface="Times New Roman" panose="02020603050405020304" pitchFamily="18" charset="0"/>
              </a:rPr>
              <a:t> 4.</a:t>
            </a:r>
            <a:endParaRPr lang="vi-VN"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7848756" cy="2376263"/>
          </a:xfrm>
        </p:spPr>
        <p:txBody>
          <a:bodyPr>
            <a:normAutofit/>
          </a:bodyPr>
          <a:lstStyle/>
          <a:p>
            <a:r>
              <a:rPr lang="en-GB" sz="2800" dirty="0" err="1" smtClean="0">
                <a:solidFill>
                  <a:schemeClr val="bg1"/>
                </a:solidFill>
                <a:latin typeface="Times New Roman" panose="02020603050405020304" pitchFamily="18" charset="0"/>
                <a:cs typeface="Times New Roman" panose="02020603050405020304" pitchFamily="18" charset="0"/>
              </a:rPr>
              <a:t>Trong</a:t>
            </a:r>
            <a:r>
              <a:rPr lang="en-GB" sz="2800" dirty="0" smtClean="0">
                <a:solidFill>
                  <a:schemeClr val="bg1"/>
                </a:solidFill>
                <a:latin typeface="Times New Roman" panose="02020603050405020304" pitchFamily="18" charset="0"/>
                <a:cs typeface="Times New Roman" panose="02020603050405020304" pitchFamily="18" charset="0"/>
              </a:rPr>
              <a:t> 1 </a:t>
            </a:r>
            <a:r>
              <a:rPr lang="en-GB" sz="2800" dirty="0" err="1" smtClean="0">
                <a:solidFill>
                  <a:schemeClr val="bg1"/>
                </a:solidFill>
                <a:latin typeface="Times New Roman" panose="02020603050405020304" pitchFamily="18" charset="0"/>
                <a:cs typeface="Times New Roman" panose="02020603050405020304" pitchFamily="18" charset="0"/>
              </a:rPr>
              <a:t>nhiệm</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vụ</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đánh</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giá</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có</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thể</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có</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các</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mức</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độ</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khác</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nhau</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để</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đánh</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giá</a:t>
            </a:r>
            <a:r>
              <a:rPr lang="en-GB" sz="2800" dirty="0" smtClean="0">
                <a:solidFill>
                  <a:schemeClr val="bg1"/>
                </a:solidFill>
                <a:latin typeface="Times New Roman" panose="02020603050405020304" pitchFamily="18" charset="0"/>
                <a:cs typeface="Times New Roman" panose="02020603050405020304" pitchFamily="18" charset="0"/>
              </a:rPr>
              <a:t> HS.</a:t>
            </a:r>
          </a:p>
          <a:p>
            <a:r>
              <a:rPr lang="en-GB" sz="2800" dirty="0" err="1" smtClean="0">
                <a:solidFill>
                  <a:schemeClr val="bg1"/>
                </a:solidFill>
                <a:latin typeface="Times New Roman" panose="02020603050405020304" pitchFamily="18" charset="0"/>
                <a:cs typeface="Times New Roman" panose="02020603050405020304" pitchFamily="18" charset="0"/>
              </a:rPr>
              <a:t>Cùng</a:t>
            </a:r>
            <a:r>
              <a:rPr lang="en-GB" sz="2800" dirty="0" smtClean="0">
                <a:solidFill>
                  <a:schemeClr val="bg1"/>
                </a:solidFill>
                <a:latin typeface="Times New Roman" panose="02020603050405020304" pitchFamily="18" charset="0"/>
                <a:cs typeface="Times New Roman" panose="02020603050405020304" pitchFamily="18" charset="0"/>
              </a:rPr>
              <a:t> 1 </a:t>
            </a:r>
            <a:r>
              <a:rPr lang="en-GB" sz="2800" dirty="0" err="1" smtClean="0">
                <a:solidFill>
                  <a:schemeClr val="bg1"/>
                </a:solidFill>
                <a:latin typeface="Times New Roman" panose="02020603050405020304" pitchFamily="18" charset="0"/>
                <a:cs typeface="Times New Roman" panose="02020603050405020304" pitchFamily="18" charset="0"/>
              </a:rPr>
              <a:t>câu</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hỏi</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có</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thể</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nâng</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mức</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độ</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khó</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khác</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nhau</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tùy</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thuộc</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vào</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đối</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tượng</a:t>
            </a:r>
            <a:r>
              <a:rPr lang="en-GB" sz="2800" dirty="0" smtClean="0">
                <a:solidFill>
                  <a:schemeClr val="bg1"/>
                </a:solidFill>
                <a:latin typeface="Times New Roman" panose="02020603050405020304" pitchFamily="18" charset="0"/>
                <a:cs typeface="Times New Roman" panose="02020603050405020304" pitchFamily="18" charset="0"/>
              </a:rPr>
              <a:t> HS.</a:t>
            </a:r>
          </a:p>
          <a:p>
            <a:pPr marL="0" indent="0">
              <a:buNone/>
            </a:pPr>
            <a:r>
              <a:rPr lang="en-GB" dirty="0" smtClean="0">
                <a:solidFill>
                  <a:schemeClr val="bg1"/>
                </a:solidFill>
              </a:rPr>
              <a:t>    </a:t>
            </a:r>
          </a:p>
          <a:p>
            <a:pPr marL="0" indent="0">
              <a:buNone/>
            </a:pP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xmlns="" val="306465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118" y="86562"/>
            <a:ext cx="5915529" cy="695511"/>
          </a:xfrm>
        </p:spPr>
        <p:txBody>
          <a:bodyPr>
            <a:normAutofit fontScale="90000"/>
          </a:bodyPr>
          <a:lstStyle/>
          <a:p>
            <a:pPr algn="ctr"/>
            <a:r>
              <a:rPr lang="en-GB" sz="2800" b="1" dirty="0" smtClean="0">
                <a:solidFill>
                  <a:schemeClr val="bg1"/>
                </a:solidFill>
                <a:latin typeface="Times New Roman" panose="02020603050405020304" pitchFamily="18" charset="0"/>
                <a:cs typeface="Times New Roman" panose="02020603050405020304" pitchFamily="18" charset="0"/>
              </a:rPr>
              <a:t>MỘT NHIỆM VỤ ĐÁNH GIÁ CÓ THỂ </a:t>
            </a:r>
            <a:br>
              <a:rPr lang="en-GB" sz="2800" b="1" dirty="0" smtClean="0">
                <a:solidFill>
                  <a:schemeClr val="bg1"/>
                </a:solidFill>
                <a:latin typeface="Times New Roman" panose="02020603050405020304" pitchFamily="18" charset="0"/>
                <a:cs typeface="Times New Roman" panose="02020603050405020304" pitchFamily="18" charset="0"/>
              </a:rPr>
            </a:br>
            <a:r>
              <a:rPr lang="en-GB" sz="2800" b="1" dirty="0" smtClean="0">
                <a:solidFill>
                  <a:schemeClr val="bg1"/>
                </a:solidFill>
                <a:latin typeface="Times New Roman" panose="02020603050405020304" pitchFamily="18" charset="0"/>
                <a:cs typeface="Times New Roman" panose="02020603050405020304" pitchFamily="18" charset="0"/>
              </a:rPr>
              <a:t>CÓ NHIỀU MỨC ĐỘ</a:t>
            </a:r>
            <a:endParaRPr lang="en-SG" sz="28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528" y="972528"/>
            <a:ext cx="7881714" cy="4896544"/>
          </a:xfrm>
        </p:spPr>
        <p:txBody>
          <a:bodyPr/>
          <a:lstStyle/>
          <a:p>
            <a:pPr marL="0" indent="0">
              <a:buNone/>
            </a:pPr>
            <a:r>
              <a:rPr lang="en-SG" sz="2800" b="1" dirty="0" smtClean="0">
                <a:latin typeface="Times New Roman" panose="02020603050405020304" pitchFamily="18" charset="0"/>
                <a:cs typeface="Times New Roman" panose="02020603050405020304" pitchFamily="18" charset="0"/>
              </a:rPr>
              <a:t>     </a:t>
            </a:r>
            <a:r>
              <a:rPr lang="en-SG" sz="2400" b="1" dirty="0" smtClean="0">
                <a:latin typeface="Times New Roman" panose="02020603050405020304" pitchFamily="18" charset="0"/>
                <a:cs typeface="Times New Roman" panose="02020603050405020304" pitchFamily="18" charset="0"/>
              </a:rPr>
              <a:t>Listen and tick</a:t>
            </a:r>
          </a:p>
          <a:p>
            <a:pPr marL="0" indent="0">
              <a:buNone/>
            </a:pPr>
            <a:r>
              <a:rPr lang="en-SG" b="1" i="1" dirty="0" smtClean="0"/>
              <a:t>1.</a:t>
            </a:r>
          </a:p>
          <a:p>
            <a:pPr marL="0" indent="0">
              <a:buNone/>
            </a:pPr>
            <a:endParaRPr lang="en-SG" b="1" i="1" dirty="0"/>
          </a:p>
          <a:p>
            <a:pPr marL="0" indent="0">
              <a:buNone/>
            </a:pPr>
            <a:endParaRPr lang="en-SG" b="1" i="1" dirty="0" smtClean="0"/>
          </a:p>
          <a:p>
            <a:pPr marL="0" indent="0">
              <a:buNone/>
            </a:pPr>
            <a:r>
              <a:rPr lang="en-SG" b="1" i="1" dirty="0" smtClean="0"/>
              <a:t>2. </a:t>
            </a:r>
            <a:endParaRPr lang="en-SG" b="1" i="1" dirty="0"/>
          </a:p>
          <a:p>
            <a:pPr marL="0" indent="0">
              <a:buNone/>
            </a:pPr>
            <a:endParaRPr lang="en-SG" b="1" i="1" dirty="0"/>
          </a:p>
          <a:p>
            <a:pPr marL="0" indent="0">
              <a:buNone/>
            </a:pPr>
            <a:endParaRPr lang="en-SG" b="1" i="1" dirty="0"/>
          </a:p>
          <a:p>
            <a:pPr marL="0" indent="0">
              <a:buNone/>
            </a:pPr>
            <a:endParaRPr lang="en-SG" b="1" i="1" dirty="0"/>
          </a:p>
          <a:p>
            <a:pPr marL="0" indent="0">
              <a:buNone/>
            </a:pPr>
            <a:r>
              <a:rPr lang="en-SG" b="1" i="1" dirty="0" smtClean="0"/>
              <a:t>3. </a:t>
            </a:r>
            <a:endParaRPr lang="en-SG" b="1" i="1" dirty="0"/>
          </a:p>
        </p:txBody>
      </p:sp>
      <p:graphicFrame>
        <p:nvGraphicFramePr>
          <p:cNvPr id="6" name="Table 5"/>
          <p:cNvGraphicFramePr>
            <a:graphicFrameLocks noGrp="1"/>
          </p:cNvGraphicFramePr>
          <p:nvPr>
            <p:extLst>
              <p:ext uri="{D42A27DB-BD31-4B8C-83A1-F6EECF244321}">
                <p14:modId xmlns:p14="http://schemas.microsoft.com/office/powerpoint/2010/main" xmlns="" val="2759522223"/>
              </p:ext>
            </p:extLst>
          </p:nvPr>
        </p:nvGraphicFramePr>
        <p:xfrm>
          <a:off x="536773" y="1582675"/>
          <a:ext cx="4500373" cy="1193015"/>
        </p:xfrm>
        <a:graphic>
          <a:graphicData uri="http://schemas.openxmlformats.org/drawingml/2006/table">
            <a:tbl>
              <a:tblPr firstRow="1" bandRow="1">
                <a:tableStyleId>{5C22544A-7EE6-4342-B048-85BDC9FD1C3A}</a:tableStyleId>
              </a:tblPr>
              <a:tblGrid>
                <a:gridCol w="1536086">
                  <a:extLst>
                    <a:ext uri="{9D8B030D-6E8A-4147-A177-3AD203B41FA5}">
                      <a16:colId xmlns="" xmlns:a16="http://schemas.microsoft.com/office/drawing/2014/main" val="3872027634"/>
                    </a:ext>
                  </a:extLst>
                </a:gridCol>
                <a:gridCol w="1536086">
                  <a:extLst>
                    <a:ext uri="{9D8B030D-6E8A-4147-A177-3AD203B41FA5}">
                      <a16:colId xmlns="" xmlns:a16="http://schemas.microsoft.com/office/drawing/2014/main" val="3148492830"/>
                    </a:ext>
                  </a:extLst>
                </a:gridCol>
                <a:gridCol w="1428201">
                  <a:extLst>
                    <a:ext uri="{9D8B030D-6E8A-4147-A177-3AD203B41FA5}">
                      <a16:colId xmlns="" xmlns:a16="http://schemas.microsoft.com/office/drawing/2014/main" val="4078201798"/>
                    </a:ext>
                  </a:extLst>
                </a:gridCol>
              </a:tblGrid>
              <a:tr h="827255">
                <a:tc>
                  <a:txBody>
                    <a:bodyPr/>
                    <a:lstStyle/>
                    <a:p>
                      <a:endParaRPr lang="en-SG" dirty="0"/>
                    </a:p>
                  </a:txBody>
                  <a:tcPr>
                    <a:solidFill>
                      <a:schemeClr val="accent3">
                        <a:lumMod val="40000"/>
                        <a:lumOff val="60000"/>
                      </a:schemeClr>
                    </a:solidFill>
                  </a:tcPr>
                </a:tc>
                <a:tc>
                  <a:txBody>
                    <a:bodyPr/>
                    <a:lstStyle/>
                    <a:p>
                      <a:endParaRPr lang="en-SG" dirty="0"/>
                    </a:p>
                  </a:txBody>
                  <a:tcPr>
                    <a:solidFill>
                      <a:schemeClr val="accent3">
                        <a:lumMod val="40000"/>
                        <a:lumOff val="60000"/>
                      </a:schemeClr>
                    </a:solidFill>
                  </a:tcPr>
                </a:tc>
                <a:tc>
                  <a:txBody>
                    <a:bodyPr/>
                    <a:lstStyle/>
                    <a:p>
                      <a:endParaRPr lang="en-SG" dirty="0"/>
                    </a:p>
                  </a:txBody>
                  <a:tcPr>
                    <a:solidFill>
                      <a:schemeClr val="accent3">
                        <a:lumMod val="40000"/>
                        <a:lumOff val="60000"/>
                      </a:schemeClr>
                    </a:solidFill>
                  </a:tcPr>
                </a:tc>
                <a:extLst>
                  <a:ext uri="{0D108BD9-81ED-4DB2-BD59-A6C34878D82A}">
                    <a16:rowId xmlns="" xmlns:a16="http://schemas.microsoft.com/office/drawing/2014/main" val="2427149269"/>
                  </a:ext>
                </a:extLst>
              </a:tr>
              <a:tr h="324873">
                <a:tc>
                  <a:txBody>
                    <a:bodyPr/>
                    <a:lstStyle/>
                    <a:p>
                      <a:endParaRPr lang="en-SG" dirty="0"/>
                    </a:p>
                  </a:txBody>
                  <a:tcPr>
                    <a:solidFill>
                      <a:schemeClr val="bg2">
                        <a:lumMod val="20000"/>
                        <a:lumOff val="80000"/>
                      </a:schemeClr>
                    </a:solidFill>
                  </a:tcPr>
                </a:tc>
                <a:tc>
                  <a:txBody>
                    <a:bodyPr/>
                    <a:lstStyle/>
                    <a:p>
                      <a:endParaRPr lang="en-SG" dirty="0"/>
                    </a:p>
                  </a:txBody>
                  <a:tcPr>
                    <a:solidFill>
                      <a:schemeClr val="bg2">
                        <a:lumMod val="20000"/>
                        <a:lumOff val="80000"/>
                      </a:schemeClr>
                    </a:solidFill>
                  </a:tcPr>
                </a:tc>
                <a:tc>
                  <a:txBody>
                    <a:bodyPr/>
                    <a:lstStyle/>
                    <a:p>
                      <a:endParaRPr lang="en-SG" dirty="0"/>
                    </a:p>
                  </a:txBody>
                  <a:tcPr>
                    <a:solidFill>
                      <a:schemeClr val="bg2">
                        <a:lumMod val="20000"/>
                        <a:lumOff val="80000"/>
                      </a:schemeClr>
                    </a:solidFill>
                  </a:tcPr>
                </a:tc>
                <a:extLst>
                  <a:ext uri="{0D108BD9-81ED-4DB2-BD59-A6C34878D82A}">
                    <a16:rowId xmlns="" xmlns:a16="http://schemas.microsoft.com/office/drawing/2014/main" val="1832995385"/>
                  </a:ext>
                </a:extLst>
              </a:tr>
            </a:tbl>
          </a:graphicData>
        </a:graphic>
      </p:graphicFrame>
      <p:pic>
        <p:nvPicPr>
          <p:cNvPr id="10" name="Picture 9" descr="C:\Users\Surface Pro\Desktop\thỏ.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5758" y="1592015"/>
            <a:ext cx="1028700" cy="771525"/>
          </a:xfrm>
          <a:prstGeom prst="rect">
            <a:avLst/>
          </a:prstGeom>
          <a:noFill/>
          <a:ln>
            <a:noFill/>
          </a:ln>
        </p:spPr>
      </p:pic>
      <p:pic>
        <p:nvPicPr>
          <p:cNvPr id="11" name="Picture 10" descr="C:\Users\Surface Pro\Desktop\cá.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75756" y="1590387"/>
            <a:ext cx="1076325" cy="760095"/>
          </a:xfrm>
          <a:prstGeom prst="rect">
            <a:avLst/>
          </a:prstGeom>
          <a:noFill/>
          <a:ln>
            <a:noFill/>
          </a:ln>
        </p:spPr>
      </p:pic>
      <p:pic>
        <p:nvPicPr>
          <p:cNvPr id="7" name="Picture 6"/>
          <p:cNvPicPr>
            <a:picLocks noChangeAspect="1"/>
          </p:cNvPicPr>
          <p:nvPr/>
        </p:nvPicPr>
        <p:blipFill>
          <a:blip r:embed="rId4"/>
          <a:stretch>
            <a:fillRect/>
          </a:stretch>
        </p:blipFill>
        <p:spPr>
          <a:xfrm>
            <a:off x="3863116" y="1601474"/>
            <a:ext cx="1018120" cy="762066"/>
          </a:xfrm>
          <a:prstGeom prst="rect">
            <a:avLst/>
          </a:prstGeom>
        </p:spPr>
      </p:pic>
      <p:sp>
        <p:nvSpPr>
          <p:cNvPr id="9" name="Rectangle 8"/>
          <p:cNvSpPr/>
          <p:nvPr/>
        </p:nvSpPr>
        <p:spPr>
          <a:xfrm>
            <a:off x="993124" y="2489489"/>
            <a:ext cx="432048" cy="252028"/>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bg1"/>
                </a:solidFill>
              </a:rPr>
              <a:t>A</a:t>
            </a:r>
            <a:endParaRPr lang="en-SG" b="1" dirty="0">
              <a:solidFill>
                <a:schemeClr val="bg1"/>
              </a:solidFill>
            </a:endParaRPr>
          </a:p>
        </p:txBody>
      </p:sp>
      <p:sp>
        <p:nvSpPr>
          <p:cNvPr id="12" name="Rectangle 11"/>
          <p:cNvSpPr/>
          <p:nvPr/>
        </p:nvSpPr>
        <p:spPr>
          <a:xfrm>
            <a:off x="2699791" y="2497546"/>
            <a:ext cx="432048" cy="24930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bg1"/>
                </a:solidFill>
              </a:rPr>
              <a:t>B</a:t>
            </a:r>
            <a:endParaRPr lang="en-SG" b="1" dirty="0">
              <a:solidFill>
                <a:schemeClr val="bg1"/>
              </a:solidFill>
            </a:endParaRPr>
          </a:p>
        </p:txBody>
      </p:sp>
      <p:sp>
        <p:nvSpPr>
          <p:cNvPr id="13" name="Rectangle 12"/>
          <p:cNvSpPr/>
          <p:nvPr/>
        </p:nvSpPr>
        <p:spPr>
          <a:xfrm>
            <a:off x="4265582" y="2525493"/>
            <a:ext cx="432048" cy="216024"/>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bg1"/>
                </a:solidFill>
              </a:rPr>
              <a:t>C</a:t>
            </a:r>
            <a:endParaRPr lang="en-SG" b="1" dirty="0">
              <a:solidFill>
                <a:schemeClr val="bg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xmlns="" val="575615121"/>
              </p:ext>
            </p:extLst>
          </p:nvPr>
        </p:nvGraphicFramePr>
        <p:xfrm>
          <a:off x="472431" y="3018308"/>
          <a:ext cx="4608258" cy="1222898"/>
        </p:xfrm>
        <a:graphic>
          <a:graphicData uri="http://schemas.openxmlformats.org/drawingml/2006/table">
            <a:tbl>
              <a:tblPr firstRow="1" bandRow="1">
                <a:tableStyleId>{5C22544A-7EE6-4342-B048-85BDC9FD1C3A}</a:tableStyleId>
              </a:tblPr>
              <a:tblGrid>
                <a:gridCol w="1536086">
                  <a:extLst>
                    <a:ext uri="{9D8B030D-6E8A-4147-A177-3AD203B41FA5}">
                      <a16:colId xmlns="" xmlns:a16="http://schemas.microsoft.com/office/drawing/2014/main" val="24272926"/>
                    </a:ext>
                  </a:extLst>
                </a:gridCol>
                <a:gridCol w="1536086">
                  <a:extLst>
                    <a:ext uri="{9D8B030D-6E8A-4147-A177-3AD203B41FA5}">
                      <a16:colId xmlns="" xmlns:a16="http://schemas.microsoft.com/office/drawing/2014/main" val="2426078215"/>
                    </a:ext>
                  </a:extLst>
                </a:gridCol>
                <a:gridCol w="1536086">
                  <a:extLst>
                    <a:ext uri="{9D8B030D-6E8A-4147-A177-3AD203B41FA5}">
                      <a16:colId xmlns="" xmlns:a16="http://schemas.microsoft.com/office/drawing/2014/main" val="2287336357"/>
                    </a:ext>
                  </a:extLst>
                </a:gridCol>
              </a:tblGrid>
              <a:tr h="709731">
                <a:tc>
                  <a:txBody>
                    <a:bodyPr/>
                    <a:lstStyle/>
                    <a:p>
                      <a:endParaRPr lang="en-SG" dirty="0"/>
                    </a:p>
                  </a:txBody>
                  <a:tcPr>
                    <a:solidFill>
                      <a:schemeClr val="accent3">
                        <a:lumMod val="40000"/>
                        <a:lumOff val="60000"/>
                      </a:schemeClr>
                    </a:solidFill>
                  </a:tcPr>
                </a:tc>
                <a:tc>
                  <a:txBody>
                    <a:bodyPr/>
                    <a:lstStyle/>
                    <a:p>
                      <a:endParaRPr lang="en-SG" dirty="0"/>
                    </a:p>
                  </a:txBody>
                  <a:tcPr>
                    <a:solidFill>
                      <a:schemeClr val="accent3">
                        <a:lumMod val="40000"/>
                        <a:lumOff val="60000"/>
                      </a:schemeClr>
                    </a:solidFill>
                  </a:tcPr>
                </a:tc>
                <a:tc>
                  <a:txBody>
                    <a:bodyPr/>
                    <a:lstStyle/>
                    <a:p>
                      <a:endParaRPr lang="en-SG" dirty="0"/>
                    </a:p>
                  </a:txBody>
                  <a:tcPr>
                    <a:solidFill>
                      <a:schemeClr val="accent3">
                        <a:lumMod val="40000"/>
                        <a:lumOff val="60000"/>
                      </a:schemeClr>
                    </a:solidFill>
                  </a:tcPr>
                </a:tc>
                <a:extLst>
                  <a:ext uri="{0D108BD9-81ED-4DB2-BD59-A6C34878D82A}">
                    <a16:rowId xmlns="" xmlns:a16="http://schemas.microsoft.com/office/drawing/2014/main" val="3469756293"/>
                  </a:ext>
                </a:extLst>
              </a:tr>
              <a:tr h="513167">
                <a:tc>
                  <a:txBody>
                    <a:bodyPr/>
                    <a:lstStyle/>
                    <a:p>
                      <a:endParaRPr lang="en-SG" dirty="0"/>
                    </a:p>
                  </a:txBody>
                  <a:tcPr>
                    <a:solidFill>
                      <a:schemeClr val="bg2">
                        <a:lumMod val="20000"/>
                        <a:lumOff val="80000"/>
                      </a:schemeClr>
                    </a:solidFill>
                  </a:tcPr>
                </a:tc>
                <a:tc>
                  <a:txBody>
                    <a:bodyPr/>
                    <a:lstStyle/>
                    <a:p>
                      <a:endParaRPr lang="en-SG" dirty="0"/>
                    </a:p>
                  </a:txBody>
                  <a:tcPr>
                    <a:solidFill>
                      <a:schemeClr val="bg2">
                        <a:lumMod val="20000"/>
                        <a:lumOff val="80000"/>
                      </a:schemeClr>
                    </a:solidFill>
                  </a:tcPr>
                </a:tc>
                <a:tc>
                  <a:txBody>
                    <a:bodyPr/>
                    <a:lstStyle/>
                    <a:p>
                      <a:endParaRPr lang="en-SG" dirty="0"/>
                    </a:p>
                  </a:txBody>
                  <a:tcPr>
                    <a:solidFill>
                      <a:schemeClr val="bg2">
                        <a:lumMod val="20000"/>
                        <a:lumOff val="80000"/>
                      </a:schemeClr>
                    </a:solidFill>
                  </a:tcPr>
                </a:tc>
                <a:extLst>
                  <a:ext uri="{0D108BD9-81ED-4DB2-BD59-A6C34878D82A}">
                    <a16:rowId xmlns="" xmlns:a16="http://schemas.microsoft.com/office/drawing/2014/main" val="3069674055"/>
                  </a:ext>
                </a:extLst>
              </a:tr>
            </a:tbl>
          </a:graphicData>
        </a:graphic>
      </p:graphicFrame>
      <p:pic>
        <p:nvPicPr>
          <p:cNvPr id="18" name="Picture 17" descr="C:\Users\Surface Pro\Desktop\cam.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6708" y="3063066"/>
            <a:ext cx="1047750" cy="789183"/>
          </a:xfrm>
          <a:prstGeom prst="rect">
            <a:avLst/>
          </a:prstGeom>
          <a:noFill/>
          <a:ln>
            <a:noFill/>
          </a:ln>
        </p:spPr>
      </p:pic>
      <p:pic>
        <p:nvPicPr>
          <p:cNvPr id="19" name="Picture 18" descr="C:\Users\Surface Pro\Desktop\màu cam.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353718" y="3043016"/>
            <a:ext cx="985520" cy="772761"/>
          </a:xfrm>
          <a:prstGeom prst="rect">
            <a:avLst/>
          </a:prstGeom>
          <a:noFill/>
          <a:ln>
            <a:noFill/>
          </a:ln>
        </p:spPr>
      </p:pic>
      <p:pic>
        <p:nvPicPr>
          <p:cNvPr id="20" name="Picture 19" descr="C:\Users\Surface Pro\Desktop\áo cam.jpg"/>
          <p:cNvPicPr/>
          <p:nvPr/>
        </p:nvPicPr>
        <p:blipFill>
          <a:blip r:embed="rId7">
            <a:extLst>
              <a:ext uri="{28A0092B-C50C-407E-A947-70E740481C1C}">
                <a14:useLocalDpi xmlns:a14="http://schemas.microsoft.com/office/drawing/2010/main" xmlns="" val="0"/>
              </a:ext>
            </a:extLst>
          </a:blip>
          <a:srcRect/>
          <a:stretch>
            <a:fillRect/>
          </a:stretch>
        </p:blipFill>
        <p:spPr bwMode="auto">
          <a:xfrm>
            <a:off x="3948499" y="3043016"/>
            <a:ext cx="985520" cy="755569"/>
          </a:xfrm>
          <a:prstGeom prst="rect">
            <a:avLst/>
          </a:prstGeom>
          <a:noFill/>
          <a:ln>
            <a:noFill/>
          </a:ln>
        </p:spPr>
      </p:pic>
      <p:sp>
        <p:nvSpPr>
          <p:cNvPr id="15" name="Rectangle 14"/>
          <p:cNvSpPr/>
          <p:nvPr/>
        </p:nvSpPr>
        <p:spPr>
          <a:xfrm>
            <a:off x="1034084" y="3909723"/>
            <a:ext cx="432048" cy="27401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bg1"/>
                </a:solidFill>
              </a:rPr>
              <a:t>A</a:t>
            </a:r>
            <a:endParaRPr lang="en-SG" b="1" dirty="0">
              <a:solidFill>
                <a:schemeClr val="bg1"/>
              </a:solidFill>
            </a:endParaRPr>
          </a:p>
        </p:txBody>
      </p:sp>
      <p:sp>
        <p:nvSpPr>
          <p:cNvPr id="22" name="Rectangle 21"/>
          <p:cNvSpPr/>
          <p:nvPr/>
        </p:nvSpPr>
        <p:spPr>
          <a:xfrm>
            <a:off x="4225235" y="3888681"/>
            <a:ext cx="432048" cy="27401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bg1"/>
                </a:solidFill>
              </a:rPr>
              <a:t>C</a:t>
            </a:r>
            <a:endParaRPr lang="en-SG" b="1" dirty="0">
              <a:solidFill>
                <a:schemeClr val="bg1"/>
              </a:solidFill>
            </a:endParaRPr>
          </a:p>
        </p:txBody>
      </p:sp>
      <p:sp>
        <p:nvSpPr>
          <p:cNvPr id="23" name="Rectangle 22"/>
          <p:cNvSpPr/>
          <p:nvPr/>
        </p:nvSpPr>
        <p:spPr>
          <a:xfrm>
            <a:off x="2704267" y="3908149"/>
            <a:ext cx="432048" cy="27401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bg1"/>
                </a:solidFill>
              </a:rPr>
              <a:t>B</a:t>
            </a:r>
            <a:endParaRPr lang="en-SG" b="1"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xmlns="" val="220491151"/>
              </p:ext>
            </p:extLst>
          </p:nvPr>
        </p:nvGraphicFramePr>
        <p:xfrm>
          <a:off x="465318" y="4653355"/>
          <a:ext cx="4608258" cy="1407180"/>
        </p:xfrm>
        <a:graphic>
          <a:graphicData uri="http://schemas.openxmlformats.org/drawingml/2006/table">
            <a:tbl>
              <a:tblPr firstRow="1" bandRow="1">
                <a:tableStyleId>{5C22544A-7EE6-4342-B048-85BDC9FD1C3A}</a:tableStyleId>
              </a:tblPr>
              <a:tblGrid>
                <a:gridCol w="1536086">
                  <a:extLst>
                    <a:ext uri="{9D8B030D-6E8A-4147-A177-3AD203B41FA5}">
                      <a16:colId xmlns="" xmlns:a16="http://schemas.microsoft.com/office/drawing/2014/main" val="2858543831"/>
                    </a:ext>
                  </a:extLst>
                </a:gridCol>
                <a:gridCol w="1536086">
                  <a:extLst>
                    <a:ext uri="{9D8B030D-6E8A-4147-A177-3AD203B41FA5}">
                      <a16:colId xmlns="" xmlns:a16="http://schemas.microsoft.com/office/drawing/2014/main" val="2155669904"/>
                    </a:ext>
                  </a:extLst>
                </a:gridCol>
                <a:gridCol w="1536086">
                  <a:extLst>
                    <a:ext uri="{9D8B030D-6E8A-4147-A177-3AD203B41FA5}">
                      <a16:colId xmlns="" xmlns:a16="http://schemas.microsoft.com/office/drawing/2014/main" val="779018237"/>
                    </a:ext>
                  </a:extLst>
                </a:gridCol>
              </a:tblGrid>
              <a:tr h="903449">
                <a:tc>
                  <a:txBody>
                    <a:bodyPr/>
                    <a:lstStyle/>
                    <a:p>
                      <a:endParaRPr lang="en-SG" dirty="0"/>
                    </a:p>
                  </a:txBody>
                  <a:tcPr>
                    <a:solidFill>
                      <a:schemeClr val="accent3">
                        <a:lumMod val="40000"/>
                        <a:lumOff val="60000"/>
                      </a:schemeClr>
                    </a:solidFill>
                  </a:tcPr>
                </a:tc>
                <a:tc>
                  <a:txBody>
                    <a:bodyPr/>
                    <a:lstStyle/>
                    <a:p>
                      <a:endParaRPr lang="en-SG" dirty="0"/>
                    </a:p>
                  </a:txBody>
                  <a:tcPr>
                    <a:solidFill>
                      <a:schemeClr val="accent3">
                        <a:lumMod val="40000"/>
                        <a:lumOff val="60000"/>
                      </a:schemeClr>
                    </a:solidFill>
                  </a:tcPr>
                </a:tc>
                <a:tc>
                  <a:txBody>
                    <a:bodyPr/>
                    <a:lstStyle/>
                    <a:p>
                      <a:endParaRPr lang="en-SG" dirty="0"/>
                    </a:p>
                  </a:txBody>
                  <a:tcPr>
                    <a:solidFill>
                      <a:schemeClr val="accent3">
                        <a:lumMod val="40000"/>
                        <a:lumOff val="60000"/>
                      </a:schemeClr>
                    </a:solidFill>
                  </a:tcPr>
                </a:tc>
                <a:extLst>
                  <a:ext uri="{0D108BD9-81ED-4DB2-BD59-A6C34878D82A}">
                    <a16:rowId xmlns="" xmlns:a16="http://schemas.microsoft.com/office/drawing/2014/main" val="2189622163"/>
                  </a:ext>
                </a:extLst>
              </a:tr>
              <a:tr h="503731">
                <a:tc>
                  <a:txBody>
                    <a:bodyPr/>
                    <a:lstStyle/>
                    <a:p>
                      <a:endParaRPr lang="en-SG" dirty="0"/>
                    </a:p>
                  </a:txBody>
                  <a:tcPr>
                    <a:solidFill>
                      <a:schemeClr val="bg2">
                        <a:lumMod val="20000"/>
                        <a:lumOff val="80000"/>
                      </a:schemeClr>
                    </a:solidFill>
                  </a:tcPr>
                </a:tc>
                <a:tc>
                  <a:txBody>
                    <a:bodyPr/>
                    <a:lstStyle/>
                    <a:p>
                      <a:endParaRPr lang="en-SG" dirty="0"/>
                    </a:p>
                  </a:txBody>
                  <a:tcPr>
                    <a:solidFill>
                      <a:schemeClr val="bg2">
                        <a:lumMod val="20000"/>
                        <a:lumOff val="80000"/>
                      </a:schemeClr>
                    </a:solidFill>
                  </a:tcPr>
                </a:tc>
                <a:tc>
                  <a:txBody>
                    <a:bodyPr/>
                    <a:lstStyle/>
                    <a:p>
                      <a:endParaRPr lang="en-SG" dirty="0"/>
                    </a:p>
                  </a:txBody>
                  <a:tcPr>
                    <a:solidFill>
                      <a:schemeClr val="bg2">
                        <a:lumMod val="20000"/>
                        <a:lumOff val="80000"/>
                      </a:schemeClr>
                    </a:solidFill>
                  </a:tcPr>
                </a:tc>
                <a:extLst>
                  <a:ext uri="{0D108BD9-81ED-4DB2-BD59-A6C34878D82A}">
                    <a16:rowId xmlns="" xmlns:a16="http://schemas.microsoft.com/office/drawing/2014/main" val="3508475086"/>
                  </a:ext>
                </a:extLst>
              </a:tr>
            </a:tbl>
          </a:graphicData>
        </a:graphic>
      </p:graphicFrame>
      <p:pic>
        <p:nvPicPr>
          <p:cNvPr id="17" name="Picture 16"/>
          <p:cNvPicPr>
            <a:picLocks noChangeAspect="1"/>
          </p:cNvPicPr>
          <p:nvPr/>
        </p:nvPicPr>
        <p:blipFill>
          <a:blip r:embed="rId8"/>
          <a:stretch>
            <a:fillRect/>
          </a:stretch>
        </p:blipFill>
        <p:spPr>
          <a:xfrm>
            <a:off x="735758" y="4732054"/>
            <a:ext cx="890093" cy="762066"/>
          </a:xfrm>
          <a:prstGeom prst="rect">
            <a:avLst/>
          </a:prstGeom>
        </p:spPr>
      </p:pic>
      <p:pic>
        <p:nvPicPr>
          <p:cNvPr id="21" name="Picture 20"/>
          <p:cNvPicPr>
            <a:picLocks noChangeAspect="1"/>
          </p:cNvPicPr>
          <p:nvPr/>
        </p:nvPicPr>
        <p:blipFill>
          <a:blip r:embed="rId9"/>
          <a:stretch>
            <a:fillRect/>
          </a:stretch>
        </p:blipFill>
        <p:spPr>
          <a:xfrm>
            <a:off x="2394108" y="4729664"/>
            <a:ext cx="859611" cy="865707"/>
          </a:xfrm>
          <a:prstGeom prst="rect">
            <a:avLst/>
          </a:prstGeom>
        </p:spPr>
      </p:pic>
      <p:pic>
        <p:nvPicPr>
          <p:cNvPr id="24" name="Picture 23"/>
          <p:cNvPicPr>
            <a:picLocks noChangeAspect="1"/>
          </p:cNvPicPr>
          <p:nvPr/>
        </p:nvPicPr>
        <p:blipFill>
          <a:blip r:embed="rId10"/>
          <a:stretch>
            <a:fillRect/>
          </a:stretch>
        </p:blipFill>
        <p:spPr>
          <a:xfrm>
            <a:off x="3841092" y="4709683"/>
            <a:ext cx="987638" cy="816935"/>
          </a:xfrm>
          <a:prstGeom prst="rect">
            <a:avLst/>
          </a:prstGeom>
        </p:spPr>
      </p:pic>
      <p:sp>
        <p:nvSpPr>
          <p:cNvPr id="25" name="Rectangle 24"/>
          <p:cNvSpPr/>
          <p:nvPr/>
        </p:nvSpPr>
        <p:spPr>
          <a:xfrm>
            <a:off x="909781" y="5653853"/>
            <a:ext cx="504056" cy="285711"/>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bg1"/>
                </a:solidFill>
              </a:rPr>
              <a:t>A</a:t>
            </a:r>
            <a:endParaRPr lang="en-SG" b="1" dirty="0">
              <a:solidFill>
                <a:schemeClr val="bg1"/>
              </a:solidFill>
            </a:endParaRPr>
          </a:p>
        </p:txBody>
      </p:sp>
      <p:sp>
        <p:nvSpPr>
          <p:cNvPr id="29" name="Rectangle 28"/>
          <p:cNvSpPr/>
          <p:nvPr/>
        </p:nvSpPr>
        <p:spPr>
          <a:xfrm>
            <a:off x="2594450" y="5687742"/>
            <a:ext cx="504056" cy="285711"/>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bg1"/>
                </a:solidFill>
              </a:rPr>
              <a:t>B</a:t>
            </a:r>
            <a:endParaRPr lang="en-SG" b="1" dirty="0">
              <a:solidFill>
                <a:schemeClr val="bg1"/>
              </a:solidFill>
            </a:endParaRPr>
          </a:p>
        </p:txBody>
      </p:sp>
      <p:sp>
        <p:nvSpPr>
          <p:cNvPr id="30" name="Rectangle 29"/>
          <p:cNvSpPr/>
          <p:nvPr/>
        </p:nvSpPr>
        <p:spPr>
          <a:xfrm>
            <a:off x="4082883" y="5684728"/>
            <a:ext cx="504056" cy="285711"/>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bg1"/>
                </a:solidFill>
              </a:rPr>
              <a:t>C</a:t>
            </a:r>
            <a:endParaRPr lang="en-SG" b="1" dirty="0">
              <a:solidFill>
                <a:schemeClr val="bg1"/>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xmlns="" val="638903928"/>
              </p:ext>
            </p:extLst>
          </p:nvPr>
        </p:nvGraphicFramePr>
        <p:xfrm>
          <a:off x="5324966" y="1169178"/>
          <a:ext cx="3705608" cy="5668643"/>
        </p:xfrm>
        <a:graphic>
          <a:graphicData uri="http://schemas.openxmlformats.org/drawingml/2006/table">
            <a:tbl>
              <a:tblPr firstRow="1" bandRow="1">
                <a:tableStyleId>{5C22544A-7EE6-4342-B048-85BDC9FD1C3A}</a:tableStyleId>
              </a:tblPr>
              <a:tblGrid>
                <a:gridCol w="3705608">
                  <a:extLst>
                    <a:ext uri="{9D8B030D-6E8A-4147-A177-3AD203B41FA5}">
                      <a16:colId xmlns="" xmlns:a16="http://schemas.microsoft.com/office/drawing/2014/main" val="3844336898"/>
                    </a:ext>
                  </a:extLst>
                </a:gridCol>
              </a:tblGrid>
              <a:tr h="1801429">
                <a:tc>
                  <a:txBody>
                    <a:bodyPr/>
                    <a:lstStyle/>
                    <a:p>
                      <a:pPr marL="342900" lvl="0" indent="-342900">
                        <a:lnSpc>
                          <a:spcPct val="107000"/>
                        </a:lnSpc>
                        <a:spcAft>
                          <a:spcPts val="800"/>
                        </a:spcAft>
                        <a:buSzPts val="1300"/>
                        <a:buFont typeface="+mj-lt"/>
                        <a:buAutoNum type="arabicPeriod"/>
                      </a:pPr>
                      <a:r>
                        <a:rPr lang="en-GB" sz="2400" b="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like </a:t>
                      </a:r>
                      <a:r>
                        <a:rPr lang="en-GB" sz="2400" b="1" i="1"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elephants</a:t>
                      </a:r>
                      <a:r>
                        <a:rPr lang="en-GB" sz="2400" b="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very much because they are so big.</a:t>
                      </a:r>
                    </a:p>
                    <a:p>
                      <a:pPr marL="228600" lvl="0" indent="-228600" algn="ctr">
                        <a:lnSpc>
                          <a:spcPct val="107000"/>
                        </a:lnSpc>
                        <a:spcAft>
                          <a:spcPts val="800"/>
                        </a:spcAft>
                        <a:buSzPts val="1300"/>
                        <a:buFont typeface="+mj-lt"/>
                        <a:buNone/>
                      </a:pPr>
                      <a:r>
                        <a:rPr lang="en-GB" sz="2400" b="0" i="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400" b="0" i="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GB" sz="2400" b="0" i="0" baseline="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 – </a:t>
                      </a:r>
                      <a:r>
                        <a:rPr lang="en-GB" sz="2400" b="0" i="0" baseline="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GB" sz="2400" b="0" i="0" baseline="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0" i="0" baseline="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GB" sz="2400" b="0" i="0" baseline="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b="0" i="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tx1"/>
                    </a:solidFill>
                  </a:tcPr>
                </a:tc>
                <a:extLst>
                  <a:ext uri="{0D108BD9-81ED-4DB2-BD59-A6C34878D82A}">
                    <a16:rowId xmlns="" xmlns:a16="http://schemas.microsoft.com/office/drawing/2014/main" val="3345029115"/>
                  </a:ext>
                </a:extLst>
              </a:tr>
              <a:tr h="1316923">
                <a:tc>
                  <a:txBody>
                    <a:bodyPr/>
                    <a:lstStyle/>
                    <a:p>
                      <a:pPr marL="0" lvl="0" indent="0">
                        <a:lnSpc>
                          <a:spcPct val="107000"/>
                        </a:lnSpc>
                        <a:spcAft>
                          <a:spcPts val="800"/>
                        </a:spcAft>
                        <a:buSzPts val="1300"/>
                        <a:buFont typeface="+mj-lt"/>
                        <a:buNone/>
                      </a:pPr>
                      <a:r>
                        <a:rPr lang="en-SG" sz="2400" i="0" dirty="0" smtClean="0">
                          <a:effectLst/>
                          <a:latin typeface="Times New Roman" panose="02020603050405020304" pitchFamily="18" charset="0"/>
                          <a:ea typeface="+mn-ea"/>
                          <a:cs typeface="Times New Roman" panose="02020603050405020304" pitchFamily="18" charset="0"/>
                        </a:rPr>
                        <a:t>2.</a:t>
                      </a:r>
                      <a:r>
                        <a:rPr lang="en-SG" sz="2400" i="0" baseline="0" dirty="0" smtClean="0">
                          <a:effectLst/>
                          <a:latin typeface="Times New Roman" panose="02020603050405020304" pitchFamily="18" charset="0"/>
                          <a:ea typeface="+mn-ea"/>
                          <a:cs typeface="Times New Roman" panose="02020603050405020304" pitchFamily="18" charset="0"/>
                        </a:rPr>
                        <a:t> </a:t>
                      </a:r>
                      <a:r>
                        <a:rPr lang="en-GB" sz="2400" i="1" dirty="0" smtClean="0">
                          <a:effectLst/>
                          <a:latin typeface="Times New Roman" panose="02020603050405020304" pitchFamily="18" charset="0"/>
                          <a:ea typeface="Calibri" panose="020F0502020204030204" pitchFamily="34" charset="0"/>
                          <a:cs typeface="Times New Roman" panose="02020603050405020304" pitchFamily="18" charset="0"/>
                        </a:rPr>
                        <a:t>Today I am wearing </a:t>
                      </a:r>
                      <a:r>
                        <a:rPr lang="en-GB" sz="2400" b="1" i="1"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an orange t-shirt.</a:t>
                      </a:r>
                      <a:r>
                        <a:rPr lang="en-GB" sz="2400" i="1"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r>
                        <a:rPr lang="en-SG" sz="2400" i="0" dirty="0" smtClean="0">
                          <a:latin typeface="Times New Roman" panose="02020603050405020304" pitchFamily="18" charset="0"/>
                          <a:cs typeface="Times New Roman" panose="02020603050405020304" pitchFamily="18" charset="0"/>
                        </a:rPr>
                        <a:t>(</a:t>
                      </a:r>
                      <a:r>
                        <a:rPr lang="en-SG" sz="2400" i="0" dirty="0" err="1" smtClean="0">
                          <a:latin typeface="Times New Roman" panose="02020603050405020304" pitchFamily="18" charset="0"/>
                          <a:cs typeface="Times New Roman" panose="02020603050405020304" pitchFamily="18" charset="0"/>
                        </a:rPr>
                        <a:t>Mức</a:t>
                      </a:r>
                      <a:r>
                        <a:rPr lang="en-SG" sz="2400" i="0" baseline="0" dirty="0" smtClean="0">
                          <a:latin typeface="Times New Roman" panose="02020603050405020304" pitchFamily="18" charset="0"/>
                          <a:cs typeface="Times New Roman" panose="02020603050405020304" pitchFamily="18" charset="0"/>
                        </a:rPr>
                        <a:t> 2 – </a:t>
                      </a:r>
                      <a:r>
                        <a:rPr lang="en-SG" sz="2400" i="0" baseline="0" dirty="0" err="1" smtClean="0">
                          <a:latin typeface="Times New Roman" panose="02020603050405020304" pitchFamily="18" charset="0"/>
                          <a:cs typeface="Times New Roman" panose="02020603050405020304" pitchFamily="18" charset="0"/>
                        </a:rPr>
                        <a:t>hiểu</a:t>
                      </a:r>
                      <a:r>
                        <a:rPr lang="en-SG" sz="2400" i="0" baseline="0" dirty="0" smtClean="0">
                          <a:latin typeface="Times New Roman" panose="02020603050405020304" pitchFamily="18" charset="0"/>
                          <a:cs typeface="Times New Roman" panose="02020603050405020304" pitchFamily="18" charset="0"/>
                        </a:rPr>
                        <a:t>)</a:t>
                      </a:r>
                    </a:p>
                  </a:txBody>
                  <a:tcPr/>
                </a:tc>
                <a:extLst>
                  <a:ext uri="{0D108BD9-81ED-4DB2-BD59-A6C34878D82A}">
                    <a16:rowId xmlns="" xmlns:a16="http://schemas.microsoft.com/office/drawing/2014/main" val="3321557888"/>
                  </a:ext>
                </a:extLst>
              </a:tr>
              <a:tr h="2389106">
                <a:tc>
                  <a:txBody>
                    <a:bodyPr/>
                    <a:lstStyle/>
                    <a:p>
                      <a:pPr marL="0" lvl="0" indent="0">
                        <a:lnSpc>
                          <a:spcPct val="107000"/>
                        </a:lnSpc>
                        <a:spcAft>
                          <a:spcPts val="800"/>
                        </a:spcAft>
                        <a:buSzPts val="1300"/>
                        <a:buFont typeface="+mj-lt"/>
                        <a:buNone/>
                      </a:pPr>
                      <a:r>
                        <a:rPr lang="en-SG" sz="2400" i="0" dirty="0" smtClean="0">
                          <a:effectLst/>
                          <a:latin typeface="Times New Roman" panose="02020603050405020304" pitchFamily="18" charset="0"/>
                          <a:ea typeface="+mn-ea"/>
                          <a:cs typeface="Times New Roman" panose="02020603050405020304" pitchFamily="18" charset="0"/>
                        </a:rPr>
                        <a:t>3.</a:t>
                      </a:r>
                      <a:r>
                        <a:rPr lang="en-SG" sz="2400" i="0" baseline="0" dirty="0" smtClean="0">
                          <a:effectLst/>
                          <a:latin typeface="Times New Roman" panose="02020603050405020304" pitchFamily="18" charset="0"/>
                          <a:ea typeface="+mn-ea"/>
                          <a:cs typeface="Times New Roman" panose="02020603050405020304" pitchFamily="18" charset="0"/>
                        </a:rPr>
                        <a:t> </a:t>
                      </a:r>
                      <a:r>
                        <a:rPr lang="en-GB" sz="2400" i="1" dirty="0" smtClean="0">
                          <a:effectLst/>
                          <a:latin typeface="Times New Roman" panose="02020603050405020304" pitchFamily="18" charset="0"/>
                          <a:ea typeface="Calibri" panose="020F0502020204030204" pitchFamily="34" charset="0"/>
                          <a:cs typeface="Times New Roman" panose="02020603050405020304" pitchFamily="18" charset="0"/>
                        </a:rPr>
                        <a:t>David, the outside today is very cold. I don’t want you to get a cough. – OK, mom. Don’t worry.</a:t>
                      </a:r>
                    </a:p>
                    <a:p>
                      <a:pPr marL="0" lvl="0" indent="0" algn="ctr">
                        <a:lnSpc>
                          <a:spcPct val="107000"/>
                        </a:lnSpc>
                        <a:spcAft>
                          <a:spcPts val="800"/>
                        </a:spcAft>
                        <a:buSzPts val="1300"/>
                        <a:buFont typeface="+mj-lt"/>
                        <a:buNone/>
                      </a:pPr>
                      <a:r>
                        <a:rPr lang="en-GB" sz="2400" i="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GB" sz="2400" i="0" dirty="0" err="1" smtClean="0">
                          <a:effectLst/>
                          <a:latin typeface="Times New Roman" panose="02020603050405020304" pitchFamily="18" charset="0"/>
                          <a:ea typeface="Calibri" panose="020F0502020204030204" pitchFamily="34" charset="0"/>
                          <a:cs typeface="Times New Roman" panose="02020603050405020304" pitchFamily="18" charset="0"/>
                        </a:rPr>
                        <a:t>Mức</a:t>
                      </a:r>
                      <a:r>
                        <a:rPr lang="en-GB" sz="240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3 </a:t>
                      </a:r>
                      <a:r>
                        <a:rPr lang="en-GB" sz="240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GB" sz="240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4 – </a:t>
                      </a:r>
                      <a:r>
                        <a:rPr lang="en-GB" sz="240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vận</a:t>
                      </a:r>
                      <a:r>
                        <a:rPr lang="en-GB" sz="2400" i="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dụng</a:t>
                      </a:r>
                      <a:r>
                        <a:rPr lang="en-GB" sz="2400" i="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i="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SG" dirty="0"/>
                    </a:p>
                  </a:txBody>
                  <a:tcPr/>
                </a:tc>
                <a:extLst>
                  <a:ext uri="{0D108BD9-81ED-4DB2-BD59-A6C34878D82A}">
                    <a16:rowId xmlns="" xmlns:a16="http://schemas.microsoft.com/office/drawing/2014/main" val="3869494712"/>
                  </a:ext>
                </a:extLst>
              </a:tr>
            </a:tbl>
          </a:graphicData>
        </a:graphic>
      </p:graphicFrame>
    </p:spTree>
    <p:extLst>
      <p:ext uri="{BB962C8B-B14F-4D97-AF65-F5344CB8AC3E}">
        <p14:creationId xmlns:p14="http://schemas.microsoft.com/office/powerpoint/2010/main" xmlns="" val="10176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710"/>
            <a:ext cx="7633742" cy="1355133"/>
          </a:xfrm>
        </p:spPr>
        <p:txBody>
          <a:bodyPr>
            <a:noAutofit/>
          </a:bodyPr>
          <a:lstStyle/>
          <a:p>
            <a:pPr algn="ctr">
              <a:lnSpc>
                <a:spcPct val="107000"/>
              </a:lnSpc>
              <a:spcAft>
                <a:spcPts val="800"/>
              </a:spcAft>
            </a:pPr>
            <a:r>
              <a:rPr lang="en-GB"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CÙNG 1 ĐỐI TƯỢNG CẦN ĐÁNH GIÁ </a:t>
            </a:r>
            <a:br>
              <a:rPr lang="en-GB"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br>
            <a:r>
              <a:rPr lang="en-GB"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 THỂ THIẾT KẾ RA </a:t>
            </a:r>
            <a:br>
              <a:rPr lang="en-GB"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br>
            <a:r>
              <a:rPr lang="en-GB"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 </a:t>
            </a:r>
            <a:r>
              <a:rPr lang="en-GB"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MỨC ĐỘ KHÓ </a:t>
            </a:r>
            <a:r>
              <a:rPr lang="en-GB"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KHÁC NHAU</a:t>
            </a:r>
            <a:r>
              <a:rPr lang="en-SG" sz="1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r>
            <a:br>
              <a:rPr lang="en-SG" sz="1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br>
            <a:endParaRPr lang="en-SG" sz="15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698" y="1529408"/>
            <a:ext cx="8830368" cy="5328592"/>
          </a:xfrm>
        </p:spPr>
        <p:txBody>
          <a:bodyPr>
            <a:normAutofit fontScale="92500" lnSpcReduction="10000"/>
          </a:bodyPr>
          <a:lstStyle/>
          <a:p>
            <a:pPr marL="0" indent="0">
              <a:buNone/>
            </a:pPr>
            <a:r>
              <a:rPr lang="en-SG" sz="2400" b="1" dirty="0" smtClean="0">
                <a:solidFill>
                  <a:schemeClr val="bg1"/>
                </a:solidFill>
                <a:latin typeface="Times New Roman" panose="02020603050405020304" pitchFamily="18" charset="0"/>
                <a:cs typeface="Times New Roman" panose="02020603050405020304" pitchFamily="18" charset="0"/>
              </a:rPr>
              <a:t>1. Read and match: (</a:t>
            </a:r>
            <a:r>
              <a:rPr lang="en-SG" sz="2400" b="1" dirty="0" err="1" smtClean="0">
                <a:solidFill>
                  <a:schemeClr val="bg1"/>
                </a:solidFill>
                <a:latin typeface="Times New Roman" panose="02020603050405020304" pitchFamily="18" charset="0"/>
                <a:cs typeface="Times New Roman" panose="02020603050405020304" pitchFamily="18" charset="0"/>
              </a:rPr>
              <a:t>Mức</a:t>
            </a:r>
            <a:r>
              <a:rPr lang="en-SG" sz="2400" b="1" dirty="0" smtClean="0">
                <a:solidFill>
                  <a:schemeClr val="bg1"/>
                </a:solidFill>
                <a:latin typeface="Times New Roman" panose="02020603050405020304" pitchFamily="18" charset="0"/>
                <a:cs typeface="Times New Roman" panose="02020603050405020304" pitchFamily="18" charset="0"/>
              </a:rPr>
              <a:t> </a:t>
            </a:r>
            <a:r>
              <a:rPr lang="en-SG" sz="2400" b="1" dirty="0" err="1" smtClean="0">
                <a:solidFill>
                  <a:schemeClr val="bg1"/>
                </a:solidFill>
                <a:latin typeface="Times New Roman" panose="02020603050405020304" pitchFamily="18" charset="0"/>
                <a:cs typeface="Times New Roman" panose="02020603050405020304" pitchFamily="18" charset="0"/>
              </a:rPr>
              <a:t>độ</a:t>
            </a:r>
            <a:r>
              <a:rPr lang="en-SG" sz="2400" b="1" dirty="0" smtClean="0">
                <a:solidFill>
                  <a:schemeClr val="bg1"/>
                </a:solidFill>
                <a:latin typeface="Times New Roman" panose="02020603050405020304" pitchFamily="18" charset="0"/>
                <a:cs typeface="Times New Roman" panose="02020603050405020304" pitchFamily="18" charset="0"/>
              </a:rPr>
              <a:t> 1)         </a:t>
            </a:r>
            <a:r>
              <a:rPr lang="en-SG" sz="2800" b="1" i="1" dirty="0" smtClean="0">
                <a:solidFill>
                  <a:schemeClr val="bg1"/>
                </a:solidFill>
                <a:latin typeface="Times New Roman" panose="02020603050405020304" pitchFamily="18" charset="0"/>
                <a:cs typeface="Times New Roman" panose="02020603050405020304" pitchFamily="18" charset="0"/>
              </a:rPr>
              <a:t>Hat</a:t>
            </a:r>
          </a:p>
          <a:p>
            <a:pPr marL="0" indent="0">
              <a:buNone/>
            </a:pPr>
            <a:endParaRPr lang="en-SG" b="1" i="1" dirty="0">
              <a:solidFill>
                <a:schemeClr val="bg1"/>
              </a:solidFill>
            </a:endParaRPr>
          </a:p>
          <a:p>
            <a:pPr marL="0" indent="0">
              <a:buNone/>
            </a:pPr>
            <a:r>
              <a:rPr lang="en-SG" sz="2400" b="1" dirty="0" smtClean="0">
                <a:solidFill>
                  <a:schemeClr val="bg1"/>
                </a:solidFill>
                <a:latin typeface="Times New Roman" panose="02020603050405020304" pitchFamily="18" charset="0"/>
                <a:cs typeface="Times New Roman" panose="02020603050405020304" pitchFamily="18" charset="0"/>
              </a:rPr>
              <a:t>2. Read and choose (</a:t>
            </a:r>
            <a:r>
              <a:rPr lang="en-SG" sz="2400" b="1" dirty="0" err="1" smtClean="0">
                <a:solidFill>
                  <a:schemeClr val="bg1"/>
                </a:solidFill>
                <a:latin typeface="Times New Roman" panose="02020603050405020304" pitchFamily="18" charset="0"/>
                <a:cs typeface="Times New Roman" panose="02020603050405020304" pitchFamily="18" charset="0"/>
              </a:rPr>
              <a:t>Mức</a:t>
            </a:r>
            <a:r>
              <a:rPr lang="en-SG" sz="2400" b="1" dirty="0" smtClean="0">
                <a:solidFill>
                  <a:schemeClr val="bg1"/>
                </a:solidFill>
                <a:latin typeface="Times New Roman" panose="02020603050405020304" pitchFamily="18" charset="0"/>
                <a:cs typeface="Times New Roman" panose="02020603050405020304" pitchFamily="18" charset="0"/>
              </a:rPr>
              <a:t> </a:t>
            </a:r>
            <a:r>
              <a:rPr lang="en-SG" sz="2400" b="1" dirty="0" err="1" smtClean="0">
                <a:solidFill>
                  <a:schemeClr val="bg1"/>
                </a:solidFill>
                <a:latin typeface="Times New Roman" panose="02020603050405020304" pitchFamily="18" charset="0"/>
                <a:cs typeface="Times New Roman" panose="02020603050405020304" pitchFamily="18" charset="0"/>
              </a:rPr>
              <a:t>độ</a:t>
            </a:r>
            <a:r>
              <a:rPr lang="en-SG" sz="2400" b="1" dirty="0" smtClean="0">
                <a:solidFill>
                  <a:schemeClr val="bg1"/>
                </a:solidFill>
                <a:latin typeface="Times New Roman" panose="02020603050405020304" pitchFamily="18" charset="0"/>
                <a:cs typeface="Times New Roman" panose="02020603050405020304" pitchFamily="18" charset="0"/>
              </a:rPr>
              <a:t> 2)</a:t>
            </a:r>
          </a:p>
          <a:p>
            <a:pPr marL="0" indent="0">
              <a:buNone/>
            </a:pPr>
            <a:endParaRPr lang="en-SG" b="1" i="1" dirty="0" smtClean="0">
              <a:solidFill>
                <a:schemeClr val="bg1"/>
              </a:solidFill>
            </a:endParaRPr>
          </a:p>
          <a:p>
            <a:pPr marL="0" indent="0">
              <a:buNone/>
            </a:pPr>
            <a:endParaRPr lang="en-SG" b="1" i="1" dirty="0" smtClean="0">
              <a:solidFill>
                <a:schemeClr val="bg1"/>
              </a:solidFill>
            </a:endParaRPr>
          </a:p>
          <a:p>
            <a:pPr marL="0" indent="0">
              <a:buNone/>
            </a:pPr>
            <a:endParaRPr lang="en-SG" sz="2400" b="1" dirty="0" smtClean="0">
              <a:solidFill>
                <a:schemeClr val="bg1"/>
              </a:solidFill>
              <a:latin typeface="Times New Roman" panose="02020603050405020304" pitchFamily="18" charset="0"/>
              <a:cs typeface="Times New Roman" panose="02020603050405020304" pitchFamily="18" charset="0"/>
            </a:endParaRPr>
          </a:p>
          <a:p>
            <a:pPr marL="0" indent="0">
              <a:buNone/>
            </a:pPr>
            <a:r>
              <a:rPr lang="en-SG" sz="2400" b="1" dirty="0" smtClean="0">
                <a:solidFill>
                  <a:schemeClr val="bg1"/>
                </a:solidFill>
                <a:latin typeface="Times New Roman" panose="02020603050405020304" pitchFamily="18" charset="0"/>
                <a:cs typeface="Times New Roman" panose="02020603050405020304" pitchFamily="18" charset="0"/>
              </a:rPr>
              <a:t>3. Read to choose one word to fill in the blank (</a:t>
            </a:r>
            <a:r>
              <a:rPr lang="en-SG" sz="2400" b="1" dirty="0" err="1" smtClean="0">
                <a:solidFill>
                  <a:schemeClr val="bg1"/>
                </a:solidFill>
                <a:latin typeface="Times New Roman" panose="02020603050405020304" pitchFamily="18" charset="0"/>
                <a:cs typeface="Times New Roman" panose="02020603050405020304" pitchFamily="18" charset="0"/>
              </a:rPr>
              <a:t>Mức</a:t>
            </a:r>
            <a:r>
              <a:rPr lang="en-SG" sz="2400" b="1" dirty="0" smtClean="0">
                <a:solidFill>
                  <a:schemeClr val="bg1"/>
                </a:solidFill>
                <a:latin typeface="Times New Roman" panose="02020603050405020304" pitchFamily="18" charset="0"/>
                <a:cs typeface="Times New Roman" panose="02020603050405020304" pitchFamily="18" charset="0"/>
              </a:rPr>
              <a:t> </a:t>
            </a:r>
            <a:r>
              <a:rPr lang="en-SG" sz="2400" b="1" dirty="0" err="1" smtClean="0">
                <a:solidFill>
                  <a:schemeClr val="bg1"/>
                </a:solidFill>
                <a:latin typeface="Times New Roman" panose="02020603050405020304" pitchFamily="18" charset="0"/>
                <a:cs typeface="Times New Roman" panose="02020603050405020304" pitchFamily="18" charset="0"/>
              </a:rPr>
              <a:t>độ</a:t>
            </a:r>
            <a:r>
              <a:rPr lang="en-SG" sz="2400" b="1" dirty="0" smtClean="0">
                <a:solidFill>
                  <a:schemeClr val="bg1"/>
                </a:solidFill>
                <a:latin typeface="Times New Roman" panose="02020603050405020304" pitchFamily="18" charset="0"/>
                <a:cs typeface="Times New Roman" panose="02020603050405020304" pitchFamily="18" charset="0"/>
              </a:rPr>
              <a:t> 3 </a:t>
            </a:r>
            <a:r>
              <a:rPr lang="en-SG" sz="2400" b="1" dirty="0" err="1" smtClean="0">
                <a:solidFill>
                  <a:schemeClr val="bg1"/>
                </a:solidFill>
                <a:latin typeface="Times New Roman" panose="02020603050405020304" pitchFamily="18" charset="0"/>
                <a:cs typeface="Times New Roman" panose="02020603050405020304" pitchFamily="18" charset="0"/>
              </a:rPr>
              <a:t>hoặc</a:t>
            </a:r>
            <a:r>
              <a:rPr lang="en-SG" sz="2400" b="1" dirty="0" smtClean="0">
                <a:solidFill>
                  <a:schemeClr val="bg1"/>
                </a:solidFill>
                <a:latin typeface="Times New Roman" panose="02020603050405020304" pitchFamily="18" charset="0"/>
                <a:cs typeface="Times New Roman" panose="02020603050405020304" pitchFamily="18" charset="0"/>
              </a:rPr>
              <a:t> 4)</a:t>
            </a:r>
            <a:endParaRPr lang="en-SG" sz="2400" b="1" i="1" dirty="0">
              <a:solidFill>
                <a:schemeClr val="bg1"/>
              </a:solidFill>
            </a:endParaRPr>
          </a:p>
          <a:p>
            <a:pPr indent="0" algn="just">
              <a:lnSpc>
                <a:spcPct val="120000"/>
              </a:lnSpc>
              <a:spcBef>
                <a:spcPts val="0"/>
              </a:spcBef>
              <a:buNone/>
            </a:pPr>
            <a:endParaRPr lang="en-GB" sz="2800" dirty="0" smtClean="0">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20000"/>
              </a:lnSpc>
              <a:spcBef>
                <a:spcPts val="0"/>
              </a:spcBef>
              <a:buNone/>
            </a:pPr>
            <a:endParaRPr lang="en-GB" sz="2800" dirty="0" smtClean="0">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20000"/>
              </a:lnSpc>
              <a:spcBef>
                <a:spcPts val="0"/>
              </a:spcBef>
              <a:buNone/>
            </a:pPr>
            <a:r>
              <a:rPr lang="en-GB" sz="2800" dirty="0" smtClean="0">
                <a:latin typeface="Times New Roman" panose="02020603050405020304" pitchFamily="18" charset="0"/>
                <a:ea typeface="Calibri" panose="020F0502020204030204" pitchFamily="34" charset="0"/>
                <a:cs typeface="Times New Roman" panose="02020603050405020304" pitchFamily="18" charset="0"/>
              </a:rPr>
              <a:t>Mom</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800" i="1" dirty="0" smtClean="0">
                <a:latin typeface="Times New Roman" panose="02020603050405020304" pitchFamily="18" charset="0"/>
                <a:ea typeface="Calibri" panose="020F0502020204030204" pitchFamily="34" charset="0"/>
                <a:cs typeface="Times New Roman" panose="02020603050405020304" pitchFamily="18" charset="0"/>
              </a:rPr>
              <a:t>Hey </a:t>
            </a:r>
            <a:r>
              <a:rPr lang="en-GB" sz="2800" i="1" dirty="0">
                <a:latin typeface="Times New Roman" panose="02020603050405020304" pitchFamily="18" charset="0"/>
                <a:ea typeface="Calibri" panose="020F0502020204030204" pitchFamily="34" charset="0"/>
                <a:cs typeface="Times New Roman" panose="02020603050405020304" pitchFamily="18" charset="0"/>
              </a:rPr>
              <a:t>little girl, it’s very sunny today. Don’t </a:t>
            </a:r>
            <a:r>
              <a:rPr lang="en-GB" sz="2800" i="1" dirty="0" smtClean="0">
                <a:latin typeface="Times New Roman" panose="02020603050405020304" pitchFamily="18" charset="0"/>
                <a:ea typeface="Calibri" panose="020F0502020204030204" pitchFamily="34" charset="0"/>
                <a:cs typeface="Times New Roman" panose="02020603050405020304" pitchFamily="18" charset="0"/>
              </a:rPr>
              <a:t>                                   </a:t>
            </a:r>
          </a:p>
          <a:p>
            <a:pPr indent="0" algn="just">
              <a:lnSpc>
                <a:spcPct val="120000"/>
              </a:lnSpc>
              <a:spcBef>
                <a:spcPts val="0"/>
              </a:spcBef>
              <a:buNone/>
            </a:pPr>
            <a:r>
              <a:rPr lang="en-GB" sz="2800" i="1" dirty="0">
                <a:latin typeface="Times New Roman" panose="02020603050405020304" pitchFamily="18" charset="0"/>
                <a:ea typeface="Calibri" panose="020F0502020204030204" pitchFamily="34" charset="0"/>
                <a:cs typeface="Times New Roman" panose="02020603050405020304" pitchFamily="18" charset="0"/>
              </a:rPr>
              <a:t> </a:t>
            </a:r>
            <a:r>
              <a:rPr lang="en-GB" sz="2800" i="1" dirty="0" smtClean="0">
                <a:latin typeface="Times New Roman" panose="02020603050405020304" pitchFamily="18" charset="0"/>
                <a:ea typeface="Calibri" panose="020F0502020204030204" pitchFamily="34" charset="0"/>
                <a:cs typeface="Times New Roman" panose="02020603050405020304" pitchFamily="18" charset="0"/>
              </a:rPr>
              <a:t>              forget to bring water and …… with you.</a:t>
            </a:r>
          </a:p>
          <a:p>
            <a:pPr indent="0" algn="just">
              <a:lnSpc>
                <a:spcPct val="120000"/>
              </a:lnSpc>
              <a:spcBef>
                <a:spcPts val="0"/>
              </a:spcBef>
              <a:buNone/>
            </a:pPr>
            <a:r>
              <a:rPr lang="en-GB" sz="2800" dirty="0" smtClean="0">
                <a:latin typeface="Times New Roman" panose="02020603050405020304" pitchFamily="18" charset="0"/>
                <a:ea typeface="Calibri" panose="020F0502020204030204" pitchFamily="34" charset="0"/>
                <a:cs typeface="Times New Roman" panose="02020603050405020304" pitchFamily="18" charset="0"/>
              </a:rPr>
              <a:t>Nancy:   </a:t>
            </a:r>
            <a:r>
              <a:rPr lang="en-GB" sz="2800" i="1" dirty="0" smtClean="0">
                <a:latin typeface="Times New Roman" panose="02020603050405020304" pitchFamily="18" charset="0"/>
                <a:ea typeface="Calibri" panose="020F0502020204030204" pitchFamily="34" charset="0"/>
                <a:cs typeface="Times New Roman" panose="02020603050405020304" pitchFamily="18" charset="0"/>
              </a:rPr>
              <a:t>Thank you, mom!</a:t>
            </a:r>
            <a:endParaRPr lang="en-SG"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SG" b="1" i="1" dirty="0" smtClean="0"/>
          </a:p>
          <a:p>
            <a:pPr marL="0" indent="0">
              <a:buNone/>
            </a:pPr>
            <a:endParaRPr lang="en-SG" b="1" i="1" dirty="0"/>
          </a:p>
        </p:txBody>
      </p:sp>
      <p:graphicFrame>
        <p:nvGraphicFramePr>
          <p:cNvPr id="7" name="Table 6"/>
          <p:cNvGraphicFramePr>
            <a:graphicFrameLocks noGrp="1"/>
          </p:cNvGraphicFramePr>
          <p:nvPr>
            <p:extLst>
              <p:ext uri="{D42A27DB-BD31-4B8C-83A1-F6EECF244321}">
                <p14:modId xmlns:p14="http://schemas.microsoft.com/office/powerpoint/2010/main" xmlns="" val="766108780"/>
              </p:ext>
            </p:extLst>
          </p:nvPr>
        </p:nvGraphicFramePr>
        <p:xfrm>
          <a:off x="4736222" y="2810735"/>
          <a:ext cx="4112100" cy="1213028"/>
        </p:xfrm>
        <a:graphic>
          <a:graphicData uri="http://schemas.openxmlformats.org/drawingml/2006/table">
            <a:tbl>
              <a:tblPr firstRow="1" firstCol="1" bandRow="1">
                <a:tableStyleId>{5C22544A-7EE6-4342-B048-85BDC9FD1C3A}</a:tableStyleId>
              </a:tblPr>
              <a:tblGrid>
                <a:gridCol w="4112100">
                  <a:extLst>
                    <a:ext uri="{9D8B030D-6E8A-4147-A177-3AD203B41FA5}">
                      <a16:colId xmlns="" xmlns:a16="http://schemas.microsoft.com/office/drawing/2014/main" val="1698123863"/>
                    </a:ext>
                  </a:extLst>
                </a:gridCol>
              </a:tblGrid>
              <a:tr h="287292">
                <a:tc>
                  <a:txBody>
                    <a:bodyPr/>
                    <a:lstStyle/>
                    <a:p>
                      <a:pPr algn="just">
                        <a:lnSpc>
                          <a:spcPct val="120000"/>
                        </a:lnSpc>
                        <a:spcBef>
                          <a:spcPts val="300"/>
                        </a:spcBef>
                        <a:spcAft>
                          <a:spcPts val="800"/>
                        </a:spcAft>
                      </a:pPr>
                      <a:r>
                        <a:rPr lang="en-GB" sz="2000" dirty="0">
                          <a:effectLst/>
                          <a:latin typeface="Times New Roman" panose="02020603050405020304" pitchFamily="18" charset="0"/>
                          <a:cs typeface="Times New Roman" panose="02020603050405020304" pitchFamily="18" charset="0"/>
                        </a:rPr>
                        <a:t>A. Thing you wear on your head.</a:t>
                      </a:r>
                      <a:endParaRPr lang="en-S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50000"/>
                      </a:schemeClr>
                    </a:solidFill>
                  </a:tcPr>
                </a:tc>
                <a:extLst>
                  <a:ext uri="{0D108BD9-81ED-4DB2-BD59-A6C34878D82A}">
                    <a16:rowId xmlns="" xmlns:a16="http://schemas.microsoft.com/office/drawing/2014/main" val="3287343869"/>
                  </a:ext>
                </a:extLst>
              </a:tr>
              <a:tr h="287292">
                <a:tc>
                  <a:txBody>
                    <a:bodyPr/>
                    <a:lstStyle/>
                    <a:p>
                      <a:pPr algn="just">
                        <a:lnSpc>
                          <a:spcPct val="120000"/>
                        </a:lnSpc>
                        <a:spcBef>
                          <a:spcPts val="300"/>
                        </a:spcBef>
                        <a:spcAft>
                          <a:spcPts val="800"/>
                        </a:spcAft>
                      </a:pPr>
                      <a:r>
                        <a:rPr lang="en-GB" sz="2000" dirty="0">
                          <a:effectLst/>
                          <a:latin typeface="Times New Roman" panose="02020603050405020304" pitchFamily="18" charset="0"/>
                          <a:cs typeface="Times New Roman" panose="02020603050405020304" pitchFamily="18" charset="0"/>
                        </a:rPr>
                        <a:t>B. Thing you use to write.</a:t>
                      </a:r>
                      <a:endParaRPr lang="en-S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50000"/>
                      </a:schemeClr>
                    </a:solidFill>
                  </a:tcPr>
                </a:tc>
                <a:extLst>
                  <a:ext uri="{0D108BD9-81ED-4DB2-BD59-A6C34878D82A}">
                    <a16:rowId xmlns="" xmlns:a16="http://schemas.microsoft.com/office/drawing/2014/main" val="2573725376"/>
                  </a:ext>
                </a:extLst>
              </a:tr>
              <a:tr h="481508">
                <a:tc>
                  <a:txBody>
                    <a:bodyPr/>
                    <a:lstStyle/>
                    <a:p>
                      <a:pPr algn="just">
                        <a:lnSpc>
                          <a:spcPct val="120000"/>
                        </a:lnSpc>
                        <a:spcBef>
                          <a:spcPts val="300"/>
                        </a:spcBef>
                        <a:spcAft>
                          <a:spcPts val="800"/>
                        </a:spcAft>
                      </a:pPr>
                      <a:r>
                        <a:rPr lang="en-GB" sz="2000" dirty="0">
                          <a:effectLst/>
                          <a:latin typeface="Times New Roman" panose="02020603050405020304" pitchFamily="18" charset="0"/>
                          <a:cs typeface="Times New Roman" panose="02020603050405020304" pitchFamily="18" charset="0"/>
                        </a:rPr>
                        <a:t>C. </a:t>
                      </a:r>
                      <a:r>
                        <a:rPr lang="en-GB" sz="2000" dirty="0" smtClean="0">
                          <a:effectLst/>
                          <a:latin typeface="Times New Roman" panose="02020603050405020304" pitchFamily="18" charset="0"/>
                          <a:cs typeface="Times New Roman" panose="02020603050405020304" pitchFamily="18" charset="0"/>
                        </a:rPr>
                        <a:t>Thing </a:t>
                      </a:r>
                      <a:r>
                        <a:rPr lang="en-GB" sz="2000" dirty="0">
                          <a:effectLst/>
                          <a:latin typeface="Times New Roman" panose="02020603050405020304" pitchFamily="18" charset="0"/>
                          <a:cs typeface="Times New Roman" panose="02020603050405020304" pitchFamily="18" charset="0"/>
                        </a:rPr>
                        <a:t>you wear on your hands</a:t>
                      </a:r>
                      <a:r>
                        <a:rPr lang="en-GB" sz="2000" dirty="0" smtClean="0">
                          <a:effectLst/>
                          <a:latin typeface="Times New Roman" panose="02020603050405020304" pitchFamily="18" charset="0"/>
                          <a:cs typeface="Times New Roman" panose="02020603050405020304" pitchFamily="18" charset="0"/>
                        </a:rPr>
                        <a:t>.</a:t>
                      </a:r>
                      <a:endParaRPr lang="en-SG" sz="2000" dirty="0">
                        <a:effectLst/>
                        <a:latin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50000"/>
                      </a:schemeClr>
                    </a:solidFill>
                  </a:tcPr>
                </a:tc>
                <a:extLst>
                  <a:ext uri="{0D108BD9-81ED-4DB2-BD59-A6C34878D82A}">
                    <a16:rowId xmlns="" xmlns:a16="http://schemas.microsoft.com/office/drawing/2014/main" val="59989495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72340154"/>
              </p:ext>
            </p:extLst>
          </p:nvPr>
        </p:nvGraphicFramePr>
        <p:xfrm>
          <a:off x="1903992" y="4581128"/>
          <a:ext cx="5664460" cy="457200"/>
        </p:xfrm>
        <a:graphic>
          <a:graphicData uri="http://schemas.openxmlformats.org/drawingml/2006/table">
            <a:tbl>
              <a:tblPr firstRow="1" bandRow="1">
                <a:tableStyleId>{5C22544A-7EE6-4342-B048-85BDC9FD1C3A}</a:tableStyleId>
              </a:tblPr>
              <a:tblGrid>
                <a:gridCol w="5664460">
                  <a:extLst>
                    <a:ext uri="{9D8B030D-6E8A-4147-A177-3AD203B41FA5}">
                      <a16:colId xmlns="" xmlns:a16="http://schemas.microsoft.com/office/drawing/2014/main" val="342140053"/>
                    </a:ext>
                  </a:extLst>
                </a:gridCol>
              </a:tblGrid>
              <a:tr h="403442">
                <a:tc>
                  <a:txBody>
                    <a:bodyPr/>
                    <a:lstStyle/>
                    <a:p>
                      <a:r>
                        <a:rPr lang="en-GB" sz="2400" b="1" dirty="0" smtClean="0">
                          <a:effectLst/>
                          <a:latin typeface="Times New Roman" panose="02020603050405020304" pitchFamily="18" charset="0"/>
                          <a:ea typeface="Calibri" panose="020F0502020204030204" pitchFamily="34" charset="0"/>
                          <a:cs typeface="Times New Roman" panose="02020603050405020304" pitchFamily="18" charset="0"/>
                        </a:rPr>
                        <a:t>computer          hat           chicken          toy</a:t>
                      </a:r>
                      <a:endParaRPr lang="en-SG" sz="2400" dirty="0">
                        <a:latin typeface="Times New Roman" panose="02020603050405020304" pitchFamily="18" charset="0"/>
                        <a:cs typeface="Times New Roman" panose="02020603050405020304" pitchFamily="18" charset="0"/>
                      </a:endParaRPr>
                    </a:p>
                  </a:txBody>
                  <a:tcPr>
                    <a:solidFill>
                      <a:schemeClr val="accent4">
                        <a:lumMod val="50000"/>
                      </a:schemeClr>
                    </a:solidFill>
                  </a:tcPr>
                </a:tc>
                <a:extLst>
                  <a:ext uri="{0D108BD9-81ED-4DB2-BD59-A6C34878D82A}">
                    <a16:rowId xmlns="" xmlns:a16="http://schemas.microsoft.com/office/drawing/2014/main" val="4035002561"/>
                  </a:ext>
                </a:extLst>
              </a:tr>
            </a:tbl>
          </a:graphicData>
        </a:graphic>
      </p:graphicFrame>
      <p:grpSp>
        <p:nvGrpSpPr>
          <p:cNvPr id="12" name="Group 11"/>
          <p:cNvGrpSpPr/>
          <p:nvPr/>
        </p:nvGrpSpPr>
        <p:grpSpPr>
          <a:xfrm>
            <a:off x="5580112" y="1771088"/>
            <a:ext cx="2760873" cy="787888"/>
            <a:chOff x="5580112" y="1771088"/>
            <a:chExt cx="2760873" cy="787888"/>
          </a:xfrm>
        </p:grpSpPr>
        <p:pic>
          <p:nvPicPr>
            <p:cNvPr id="5" name="Picture 4"/>
            <p:cNvPicPr>
              <a:picLocks noChangeAspect="1"/>
            </p:cNvPicPr>
            <p:nvPr/>
          </p:nvPicPr>
          <p:blipFill>
            <a:blip r:embed="rId2"/>
            <a:stretch>
              <a:fillRect/>
            </a:stretch>
          </p:blipFill>
          <p:spPr>
            <a:xfrm>
              <a:off x="6584266" y="1771088"/>
              <a:ext cx="747310" cy="787888"/>
            </a:xfrm>
            <a:prstGeom prst="rect">
              <a:avLst/>
            </a:prstGeom>
          </p:spPr>
        </p:pic>
        <p:pic>
          <p:nvPicPr>
            <p:cNvPr id="6" name="Picture 5"/>
            <p:cNvPicPr>
              <a:picLocks noChangeAspect="1"/>
            </p:cNvPicPr>
            <p:nvPr/>
          </p:nvPicPr>
          <p:blipFill>
            <a:blip r:embed="rId3"/>
            <a:stretch>
              <a:fillRect/>
            </a:stretch>
          </p:blipFill>
          <p:spPr>
            <a:xfrm>
              <a:off x="5580112" y="1771088"/>
              <a:ext cx="752456" cy="787888"/>
            </a:xfrm>
            <a:prstGeom prst="rect">
              <a:avLst/>
            </a:prstGeom>
          </p:spPr>
        </p:pic>
        <p:pic>
          <p:nvPicPr>
            <p:cNvPr id="1030" name="Picture 6" descr="Kết quả hình ảnh cho hat cartoo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48897" y="1771088"/>
              <a:ext cx="792088" cy="787888"/>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3" name="Picture 6" descr="Kết quả hình ảnh cho hat cartoo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75856" y="2812915"/>
            <a:ext cx="1080120" cy="10743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917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arn(inVertical)">
                                      <p:cBhvr>
                                        <p:cTn id="40" dur="500"/>
                                        <p:tgtEl>
                                          <p:spTgt spid="3">
                                            <p:txEl>
                                              <p:pRg st="9" end="9"/>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arn(inVertical)">
                                      <p:cBhvr>
                                        <p:cTn id="43" dur="500"/>
                                        <p:tgtEl>
                                          <p:spTgt spid="3">
                                            <p:txEl>
                                              <p:pRg st="10" end="10"/>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barn(inVertical)">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7488832" cy="749773"/>
          </a:xfrm>
        </p:spPr>
        <p:txBody>
          <a:bodyPr>
            <a:noAutofit/>
          </a:bodyPr>
          <a:lstStyle/>
          <a:p>
            <a:r>
              <a:rPr lang="en-GB" sz="3600" dirty="0" smtClean="0">
                <a:solidFill>
                  <a:schemeClr val="bg1"/>
                </a:solidFill>
                <a:latin typeface="UVN Binh Duong" pitchFamily="2" charset="0"/>
                <a:cs typeface="Times New Roman" panose="02020603050405020304" pitchFamily="18" charset="0"/>
              </a:rPr>
              <a:t>XÂY DỰNG MA TRẬN ĐỀ KIỂM TRA</a:t>
            </a:r>
            <a:endParaRPr lang="en-GB" sz="3600" dirty="0">
              <a:solidFill>
                <a:schemeClr val="bg1"/>
              </a:solidFill>
              <a:latin typeface="UVN Binh Duong" pitchFamily="2" charset="0"/>
              <a:cs typeface="Times New Roman" panose="02020603050405020304" pitchFamily="18" charset="0"/>
            </a:endParaRPr>
          </a:p>
        </p:txBody>
      </p:sp>
      <p:sp>
        <p:nvSpPr>
          <p:cNvPr id="3" name="Content Placeholder 2"/>
          <p:cNvSpPr>
            <a:spLocks noGrp="1"/>
          </p:cNvSpPr>
          <p:nvPr>
            <p:ph idx="1"/>
          </p:nvPr>
        </p:nvSpPr>
        <p:spPr>
          <a:xfrm>
            <a:off x="640108" y="1268761"/>
            <a:ext cx="7388275" cy="3600400"/>
          </a:xfrm>
        </p:spPr>
        <p:txBody>
          <a:bodyPr>
            <a:normAutofit/>
          </a:bodyPr>
          <a:lstStyle/>
          <a:p>
            <a:pPr marL="0" indent="0">
              <a:buNone/>
            </a:pPr>
            <a:r>
              <a:rPr lang="en-GB" sz="2800" dirty="0" smtClean="0">
                <a:solidFill>
                  <a:schemeClr val="bg1"/>
                </a:solidFill>
                <a:latin typeface="Times New Roman" panose="02020603050405020304" pitchFamily="18" charset="0"/>
                <a:cs typeface="Times New Roman" panose="02020603050405020304" pitchFamily="18" charset="0"/>
              </a:rPr>
              <a:t>GV </a:t>
            </a:r>
            <a:r>
              <a:rPr lang="en-GB" sz="2800" dirty="0" err="1" smtClean="0">
                <a:solidFill>
                  <a:schemeClr val="bg1"/>
                </a:solidFill>
                <a:latin typeface="Times New Roman" panose="02020603050405020304" pitchFamily="18" charset="0"/>
                <a:cs typeface="Times New Roman" panose="02020603050405020304" pitchFamily="18" charset="0"/>
              </a:rPr>
              <a:t>có</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thể</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tự</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quyết</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định</a:t>
            </a:r>
            <a:r>
              <a:rPr lang="en-GB" sz="2800" dirty="0" smtClean="0">
                <a:solidFill>
                  <a:schemeClr val="bg1"/>
                </a:solidFill>
                <a:latin typeface="Times New Roman" panose="02020603050405020304" pitchFamily="18" charset="0"/>
                <a:cs typeface="Times New Roman" panose="02020603050405020304" pitchFamily="18" charset="0"/>
              </a:rPr>
              <a:t>:</a:t>
            </a:r>
          </a:p>
          <a:p>
            <a:r>
              <a:rPr lang="en-GB" sz="2800" dirty="0" err="1" smtClean="0">
                <a:solidFill>
                  <a:schemeClr val="bg1"/>
                </a:solidFill>
                <a:latin typeface="Times New Roman" panose="02020603050405020304" pitchFamily="18" charset="0"/>
                <a:cs typeface="Times New Roman" panose="02020603050405020304" pitchFamily="18" charset="0"/>
              </a:rPr>
              <a:t>Chuẩn</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kiến</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thức</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kĩ</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năng</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cần</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đánh</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giá</a:t>
            </a:r>
            <a:endParaRPr lang="en-GB" sz="2800" dirty="0" smtClean="0">
              <a:solidFill>
                <a:schemeClr val="bg1"/>
              </a:solidFill>
              <a:latin typeface="Times New Roman" panose="02020603050405020304" pitchFamily="18" charset="0"/>
              <a:cs typeface="Times New Roman" panose="02020603050405020304" pitchFamily="18" charset="0"/>
            </a:endParaRPr>
          </a:p>
          <a:p>
            <a:r>
              <a:rPr lang="en-GB" sz="2800" dirty="0" err="1" smtClean="0">
                <a:solidFill>
                  <a:schemeClr val="bg1"/>
                </a:solidFill>
                <a:latin typeface="Times New Roman" panose="02020603050405020304" pitchFamily="18" charset="0"/>
                <a:cs typeface="Times New Roman" panose="02020603050405020304" pitchFamily="18" charset="0"/>
              </a:rPr>
              <a:t>Tỷ</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lệ</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các</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mức</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độ</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nhận</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thức</a:t>
            </a:r>
            <a:endParaRPr lang="en-GB" sz="2800" dirty="0" smtClean="0">
              <a:solidFill>
                <a:schemeClr val="bg1"/>
              </a:solidFill>
              <a:latin typeface="Times New Roman" panose="02020603050405020304" pitchFamily="18" charset="0"/>
              <a:cs typeface="Times New Roman" panose="02020603050405020304" pitchFamily="18" charset="0"/>
            </a:endParaRPr>
          </a:p>
          <a:p>
            <a:r>
              <a:rPr lang="en-GB" sz="2800" dirty="0" err="1" smtClean="0">
                <a:solidFill>
                  <a:schemeClr val="bg1"/>
                </a:solidFill>
                <a:latin typeface="Times New Roman" panose="02020603050405020304" pitchFamily="18" charset="0"/>
                <a:cs typeface="Times New Roman" panose="02020603050405020304" pitchFamily="18" charset="0"/>
              </a:rPr>
              <a:t>Hình</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thức</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và</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số</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lượng</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các</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nhiệm</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vụ</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đánh</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giá</a:t>
            </a:r>
            <a:endParaRPr lang="en-GB" sz="2800" dirty="0" smtClean="0">
              <a:solidFill>
                <a:schemeClr val="bg1"/>
              </a:solidFill>
              <a:latin typeface="Times New Roman" panose="02020603050405020304" pitchFamily="18" charset="0"/>
              <a:cs typeface="Times New Roman" panose="02020603050405020304" pitchFamily="18" charset="0"/>
            </a:endParaRPr>
          </a:p>
          <a:p>
            <a:r>
              <a:rPr lang="en-GB" sz="2800" dirty="0" err="1" smtClean="0">
                <a:solidFill>
                  <a:schemeClr val="bg1"/>
                </a:solidFill>
                <a:latin typeface="Times New Roman" panose="02020603050405020304" pitchFamily="18" charset="0"/>
                <a:cs typeface="Times New Roman" panose="02020603050405020304" pitchFamily="18" charset="0"/>
              </a:rPr>
              <a:t>Số</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câu</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hỏi</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trong</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mỗi</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nhiệm</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vụ</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đánh</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giá</a:t>
            </a:r>
            <a:r>
              <a:rPr lang="en-GB" sz="2800" dirty="0">
                <a:solidFill>
                  <a:schemeClr val="bg1"/>
                </a:solidFill>
                <a:latin typeface="Times New Roman" panose="02020603050405020304" pitchFamily="18" charset="0"/>
                <a:cs typeface="Times New Roman" panose="02020603050405020304" pitchFamily="18" charset="0"/>
              </a:rPr>
              <a:t> </a:t>
            </a:r>
            <a:endParaRPr lang="en-GB" sz="2800" dirty="0" smtClean="0">
              <a:solidFill>
                <a:schemeClr val="bg1"/>
              </a:solidFill>
              <a:latin typeface="Times New Roman" panose="02020603050405020304" pitchFamily="18" charset="0"/>
              <a:cs typeface="Times New Roman" panose="02020603050405020304" pitchFamily="18" charset="0"/>
            </a:endParaRPr>
          </a:p>
          <a:p>
            <a:r>
              <a:rPr lang="en-GB" sz="2800" dirty="0" err="1" smtClean="0">
                <a:solidFill>
                  <a:schemeClr val="bg1"/>
                </a:solidFill>
                <a:latin typeface="Times New Roman" panose="02020603050405020304" pitchFamily="18" charset="0"/>
                <a:cs typeface="Times New Roman" panose="02020603050405020304" pitchFamily="18" charset="0"/>
              </a:rPr>
              <a:t>Điểm</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số</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cho</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mỗi</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câu</a:t>
            </a:r>
            <a:r>
              <a:rPr lang="en-GB" sz="2800" dirty="0" smtClean="0">
                <a:solidFill>
                  <a:schemeClr val="bg1"/>
                </a:solidFill>
                <a:latin typeface="Times New Roman" panose="02020603050405020304" pitchFamily="18" charset="0"/>
                <a:cs typeface="Times New Roman" panose="02020603050405020304" pitchFamily="18" charset="0"/>
              </a:rPr>
              <a:t> </a:t>
            </a:r>
            <a:r>
              <a:rPr lang="en-GB" sz="2800" dirty="0" err="1" smtClean="0">
                <a:solidFill>
                  <a:schemeClr val="bg1"/>
                </a:solidFill>
                <a:latin typeface="Times New Roman" panose="02020603050405020304" pitchFamily="18" charset="0"/>
                <a:cs typeface="Times New Roman" panose="02020603050405020304" pitchFamily="18" charset="0"/>
              </a:rPr>
              <a:t>hỏi</a:t>
            </a:r>
            <a:endParaRPr lang="en-GB"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8579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916832"/>
            <a:ext cx="7704856" cy="4392488"/>
          </a:xfrm>
        </p:spPr>
        <p:txBody>
          <a:bodyPr>
            <a:normAutofit/>
          </a:bodyPr>
          <a:lstStyle/>
          <a:p>
            <a:r>
              <a:rPr lang="en-US" sz="2800" b="1" dirty="0" err="1" smtClean="0">
                <a:solidFill>
                  <a:schemeClr val="bg1"/>
                </a:solidFill>
                <a:latin typeface="Times New Roman" panose="02020603050405020304" pitchFamily="18" charset="0"/>
                <a:cs typeface="Times New Roman" panose="02020603050405020304" pitchFamily="18" charset="0"/>
              </a:rPr>
              <a:t>Chủ</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đề</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		The dinosaur museum</a:t>
            </a:r>
          </a:p>
          <a:p>
            <a:r>
              <a:rPr lang="en-US" sz="2800" b="1" dirty="0" err="1" smtClean="0">
                <a:solidFill>
                  <a:schemeClr val="bg1"/>
                </a:solidFill>
                <a:latin typeface="Times New Roman" panose="02020603050405020304" pitchFamily="18" charset="0"/>
                <a:cs typeface="Times New Roman" panose="02020603050405020304" pitchFamily="18" charset="0"/>
              </a:rPr>
              <a:t>Cấu</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trúc</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Thì</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quá</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khứ</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đơn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của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động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từ</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bất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quy</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tắc</a:t>
            </a:r>
            <a:r>
              <a:rPr lang="en-US" sz="2800" dirty="0" smtClean="0">
                <a:solidFill>
                  <a:schemeClr val="bg1"/>
                </a:solidFill>
                <a:latin typeface="Times New Roman" panose="02020603050405020304" pitchFamily="18" charset="0"/>
                <a:cs typeface="Times New Roman" panose="02020603050405020304" pitchFamily="18" charset="0"/>
              </a:rPr>
              <a:t> ở 3 </a:t>
            </a:r>
            <a:r>
              <a:rPr lang="en-US" sz="2800" dirty="0" err="1" smtClean="0">
                <a:solidFill>
                  <a:schemeClr val="bg1"/>
                </a:solidFill>
                <a:latin typeface="Times New Roman" panose="02020603050405020304" pitchFamily="18" charset="0"/>
                <a:cs typeface="Times New Roman" panose="02020603050405020304" pitchFamily="18" charset="0"/>
              </a:rPr>
              <a:t>thể</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khẳng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định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phủ</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định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nghi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vấn</a:t>
            </a:r>
            <a:r>
              <a:rPr lang="en-US" sz="2800" dirty="0" smtClean="0">
                <a:solidFill>
                  <a:schemeClr val="bg1"/>
                </a:solidFill>
                <a:latin typeface="Times New Roman" panose="02020603050405020304" pitchFamily="18" charset="0"/>
                <a:cs typeface="Times New Roman" panose="02020603050405020304" pitchFamily="18" charset="0"/>
              </a:rPr>
              <a:t>) </a:t>
            </a:r>
          </a:p>
          <a:p>
            <a:r>
              <a:rPr lang="en-US" sz="2800" b="1" dirty="0" err="1" smtClean="0">
                <a:solidFill>
                  <a:schemeClr val="bg1"/>
                </a:solidFill>
                <a:latin typeface="Times New Roman" panose="02020603050405020304" pitchFamily="18" charset="0"/>
                <a:cs typeface="Times New Roman" panose="02020603050405020304" pitchFamily="18" charset="0"/>
              </a:rPr>
              <a:t>Từ</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vựng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Words </a:t>
            </a:r>
            <a:r>
              <a:rPr lang="en-US" sz="2800" dirty="0">
                <a:solidFill>
                  <a:schemeClr val="bg1"/>
                </a:solidFill>
                <a:latin typeface="Times New Roman" panose="02020603050405020304" pitchFamily="18" charset="0"/>
                <a:cs typeface="Times New Roman" panose="02020603050405020304" pitchFamily="18" charset="0"/>
              </a:rPr>
              <a:t>in context </a:t>
            </a:r>
            <a:endParaRPr lang="en-US" sz="2800" dirty="0" smtClean="0">
              <a:solidFill>
                <a:schemeClr val="bg1"/>
              </a:solidFill>
              <a:latin typeface="Times New Roman" panose="02020603050405020304" pitchFamily="18" charset="0"/>
              <a:cs typeface="Times New Roman" panose="02020603050405020304" pitchFamily="18" charset="0"/>
            </a:endParaRPr>
          </a:p>
          <a:p>
            <a:pPr marL="0" indent="0">
              <a:buNone/>
            </a:pP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“Son </a:t>
            </a:r>
            <a:r>
              <a:rPr lang="en-US" sz="2800" dirty="0" err="1" smtClean="0">
                <a:solidFill>
                  <a:schemeClr val="bg1"/>
                </a:solidFill>
                <a:latin typeface="Times New Roman" panose="02020603050405020304" pitchFamily="18" charset="0"/>
                <a:cs typeface="Times New Roman" panose="02020603050405020304" pitchFamily="18" charset="0"/>
              </a:rPr>
              <a:t>Doong</a:t>
            </a:r>
            <a:r>
              <a:rPr lang="en-US" sz="2800" dirty="0" smtClean="0">
                <a:solidFill>
                  <a:schemeClr val="bg1"/>
                </a:solidFill>
                <a:latin typeface="Times New Roman" panose="02020603050405020304" pitchFamily="18" charset="0"/>
                <a:cs typeface="Times New Roman" panose="02020603050405020304" pitchFamily="18" charset="0"/>
              </a:rPr>
              <a:t> – The World’s Largest Cave”</a:t>
            </a:r>
          </a:p>
          <a:p>
            <a:r>
              <a:rPr lang="en-US" sz="2800" b="1" dirty="0" err="1" smtClean="0">
                <a:solidFill>
                  <a:schemeClr val="bg1"/>
                </a:solidFill>
                <a:latin typeface="Times New Roman" panose="02020603050405020304" pitchFamily="18" charset="0"/>
                <a:cs typeface="Times New Roman" panose="02020603050405020304" pitchFamily="18" charset="0"/>
              </a:rPr>
              <a:t>Kĩ</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năng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Reading</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251520" y="548680"/>
            <a:ext cx="8705514" cy="1368152"/>
          </a:xfrm>
        </p:spPr>
        <p:txBody>
          <a:bodyPr>
            <a:noAutofit/>
          </a:bodyPr>
          <a:lstStyle/>
          <a:p>
            <a:r>
              <a:rPr lang="en-GB" sz="3600" dirty="0" smtClean="0">
                <a:solidFill>
                  <a:srgbClr val="FF0000"/>
                </a:solidFill>
                <a:latin typeface="UVN Bai Sau Nang" panose="04030905020802020C03" pitchFamily="82" charset="0"/>
                <a:cs typeface="Times New Roman" panose="02020603050405020304" pitchFamily="18" charset="0"/>
              </a:rPr>
              <a:t>Family and Friends Special Edition</a:t>
            </a:r>
            <a:r>
              <a:rPr lang="en-GB" sz="3600" dirty="0" smtClean="0">
                <a:latin typeface="UVN Bai Sau Nang" panose="04030905020802020C03" pitchFamily="82" charset="0"/>
                <a:cs typeface="Times New Roman" panose="02020603050405020304" pitchFamily="18" charset="0"/>
              </a:rPr>
              <a:t/>
            </a:r>
            <a:br>
              <a:rPr lang="en-GB" sz="3600" dirty="0" smtClean="0">
                <a:latin typeface="UVN Bai Sau Nang" panose="04030905020802020C03" pitchFamily="82" charset="0"/>
                <a:cs typeface="Times New Roman" panose="02020603050405020304" pitchFamily="18" charset="0"/>
              </a:rPr>
            </a:br>
            <a:r>
              <a:rPr lang="en-GB" sz="3600" dirty="0" smtClean="0">
                <a:solidFill>
                  <a:schemeClr val="bg1"/>
                </a:solidFill>
                <a:latin typeface="UVN Bai Sau Nang" panose="04030905020802020C03" pitchFamily="82" charset="0"/>
                <a:cs typeface="Times New Roman" panose="02020603050405020304" pitchFamily="18" charset="0"/>
              </a:rPr>
              <a:t>Grade 5 – Unit 5 – The dinosaur museum</a:t>
            </a:r>
            <a:endParaRPr lang="en-GB" sz="3600" dirty="0">
              <a:solidFill>
                <a:schemeClr val="bg1"/>
              </a:solidFill>
              <a:latin typeface="UVN Bai Sau Nang" panose="04030905020802020C03" pitchFamily="82" charset="0"/>
              <a:cs typeface="Times New Roman" panose="02020603050405020304" pitchFamily="18" charset="0"/>
            </a:endParaRPr>
          </a:p>
        </p:txBody>
      </p:sp>
    </p:spTree>
    <p:extLst>
      <p:ext uri="{BB962C8B-B14F-4D97-AF65-F5344CB8AC3E}">
        <p14:creationId xmlns:p14="http://schemas.microsoft.com/office/powerpoint/2010/main" xmlns="" val="4221129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38100"/>
            <a:ext cx="2952328" cy="816042"/>
          </a:xfrm>
        </p:spPr>
        <p:txBody>
          <a:bodyPr/>
          <a:lstStyle/>
          <a:p>
            <a:r>
              <a:rPr lang="en-US" sz="4800" dirty="0" smtClean="0">
                <a:latin typeface="UVN Binh Duong" pitchFamily="2" charset="0"/>
              </a:rPr>
              <a:t>MA TRẬN </a:t>
            </a:r>
            <a:endParaRPr lang="en-US" sz="4800" dirty="0">
              <a:latin typeface="UVN Binh Duong"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4072929213"/>
              </p:ext>
            </p:extLst>
          </p:nvPr>
        </p:nvGraphicFramePr>
        <p:xfrm>
          <a:off x="251520" y="1268760"/>
          <a:ext cx="8568953" cy="5164711"/>
        </p:xfrm>
        <a:graphic>
          <a:graphicData uri="http://schemas.openxmlformats.org/drawingml/2006/table">
            <a:tbl>
              <a:tblPr firstRow="1" firstCol="1" bandRow="1">
                <a:tableStyleId>{5C22544A-7EE6-4342-B048-85BDC9FD1C3A}</a:tableStyleId>
              </a:tblPr>
              <a:tblGrid>
                <a:gridCol w="3096344">
                  <a:extLst>
                    <a:ext uri="{9D8B030D-6E8A-4147-A177-3AD203B41FA5}">
                      <a16:colId xmlns="" xmlns:a16="http://schemas.microsoft.com/office/drawing/2014/main" val="1856305154"/>
                    </a:ext>
                  </a:extLst>
                </a:gridCol>
                <a:gridCol w="1080120">
                  <a:extLst>
                    <a:ext uri="{9D8B030D-6E8A-4147-A177-3AD203B41FA5}">
                      <a16:colId xmlns="" xmlns:a16="http://schemas.microsoft.com/office/drawing/2014/main" val="2648329343"/>
                    </a:ext>
                  </a:extLst>
                </a:gridCol>
                <a:gridCol w="1152128">
                  <a:extLst>
                    <a:ext uri="{9D8B030D-6E8A-4147-A177-3AD203B41FA5}">
                      <a16:colId xmlns="" xmlns:a16="http://schemas.microsoft.com/office/drawing/2014/main" val="662736590"/>
                    </a:ext>
                  </a:extLst>
                </a:gridCol>
                <a:gridCol w="1080120">
                  <a:extLst>
                    <a:ext uri="{9D8B030D-6E8A-4147-A177-3AD203B41FA5}">
                      <a16:colId xmlns="" xmlns:a16="http://schemas.microsoft.com/office/drawing/2014/main" val="2460770577"/>
                    </a:ext>
                  </a:extLst>
                </a:gridCol>
                <a:gridCol w="1008112">
                  <a:extLst>
                    <a:ext uri="{9D8B030D-6E8A-4147-A177-3AD203B41FA5}">
                      <a16:colId xmlns="" xmlns:a16="http://schemas.microsoft.com/office/drawing/2014/main" val="2714581058"/>
                    </a:ext>
                  </a:extLst>
                </a:gridCol>
                <a:gridCol w="1152129">
                  <a:extLst>
                    <a:ext uri="{9D8B030D-6E8A-4147-A177-3AD203B41FA5}">
                      <a16:colId xmlns="" xmlns:a16="http://schemas.microsoft.com/office/drawing/2014/main" val="3738850122"/>
                    </a:ext>
                  </a:extLst>
                </a:gridCol>
              </a:tblGrid>
              <a:tr h="865108">
                <a:tc>
                  <a:txBody>
                    <a:bodyPr/>
                    <a:lstStyle/>
                    <a:p>
                      <a:pPr algn="ctr">
                        <a:lnSpc>
                          <a:spcPct val="115000"/>
                        </a:lnSpc>
                        <a:spcAft>
                          <a:spcPts val="0"/>
                        </a:spcAft>
                      </a:pPr>
                      <a:r>
                        <a:rPr lang="en-US" sz="2000" dirty="0">
                          <a:effectLst/>
                        </a:rPr>
                        <a:t>NHIỆM VỤ ĐÁNH GIÁ</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tc>
                  <a:txBody>
                    <a:bodyPr/>
                    <a:lstStyle/>
                    <a:p>
                      <a:pPr algn="ctr">
                        <a:lnSpc>
                          <a:spcPct val="115000"/>
                        </a:lnSpc>
                        <a:spcAft>
                          <a:spcPts val="0"/>
                        </a:spcAft>
                      </a:pPr>
                      <a:r>
                        <a:rPr lang="en-US" sz="2000" dirty="0">
                          <a:effectLst/>
                        </a:rPr>
                        <a:t>M1</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tc>
                  <a:txBody>
                    <a:bodyPr/>
                    <a:lstStyle/>
                    <a:p>
                      <a:pPr algn="ctr">
                        <a:lnSpc>
                          <a:spcPct val="115000"/>
                        </a:lnSpc>
                        <a:spcAft>
                          <a:spcPts val="0"/>
                        </a:spcAft>
                      </a:pPr>
                      <a:r>
                        <a:rPr lang="en-US" sz="2000" dirty="0">
                          <a:effectLst/>
                        </a:rPr>
                        <a:t>M2</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tc>
                  <a:txBody>
                    <a:bodyPr/>
                    <a:lstStyle/>
                    <a:p>
                      <a:pPr algn="ctr">
                        <a:lnSpc>
                          <a:spcPct val="115000"/>
                        </a:lnSpc>
                        <a:spcAft>
                          <a:spcPts val="0"/>
                        </a:spcAft>
                      </a:pPr>
                      <a:r>
                        <a:rPr lang="en-US" sz="2000" dirty="0">
                          <a:effectLst/>
                        </a:rPr>
                        <a:t>M3</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tc>
                  <a:txBody>
                    <a:bodyPr/>
                    <a:lstStyle/>
                    <a:p>
                      <a:pPr algn="ctr">
                        <a:lnSpc>
                          <a:spcPct val="115000"/>
                        </a:lnSpc>
                        <a:spcAft>
                          <a:spcPts val="0"/>
                        </a:spcAft>
                      </a:pPr>
                      <a:r>
                        <a:rPr lang="en-US" sz="2000" dirty="0">
                          <a:effectLst/>
                        </a:rPr>
                        <a:t>M4</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tc>
                  <a:txBody>
                    <a:bodyPr/>
                    <a:lstStyle/>
                    <a:p>
                      <a:pPr algn="ctr">
                        <a:lnSpc>
                          <a:spcPct val="115000"/>
                        </a:lnSpc>
                        <a:spcAft>
                          <a:spcPts val="0"/>
                        </a:spcAft>
                      </a:pPr>
                      <a:r>
                        <a:rPr lang="en-US" sz="2000" dirty="0">
                          <a:effectLst/>
                        </a:rPr>
                        <a:t>TỔNG SỐ CÂU</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extLst>
                  <a:ext uri="{0D108BD9-81ED-4DB2-BD59-A6C34878D82A}">
                    <a16:rowId xmlns="" xmlns:a16="http://schemas.microsoft.com/office/drawing/2014/main" val="82899253"/>
                  </a:ext>
                </a:extLst>
              </a:tr>
              <a:tr h="1128401">
                <a:tc>
                  <a:txBody>
                    <a:bodyPr/>
                    <a:lstStyle/>
                    <a:p>
                      <a:pPr algn="ctr">
                        <a:lnSpc>
                          <a:spcPct val="150000"/>
                        </a:lnSpc>
                        <a:spcAft>
                          <a:spcPts val="0"/>
                        </a:spcAft>
                      </a:pPr>
                      <a:r>
                        <a:rPr lang="en-US" sz="2000" dirty="0">
                          <a:effectLst/>
                        </a:rPr>
                        <a:t>Read and write </a:t>
                      </a:r>
                      <a:endParaRPr lang="en-US" sz="2000" dirty="0" smtClean="0">
                        <a:effectLst/>
                      </a:endParaRPr>
                    </a:p>
                    <a:p>
                      <a:pPr algn="ctr">
                        <a:lnSpc>
                          <a:spcPct val="150000"/>
                        </a:lnSpc>
                        <a:spcAft>
                          <a:spcPts val="0"/>
                        </a:spcAft>
                      </a:pPr>
                      <a:r>
                        <a:rPr lang="en-US" sz="2000" dirty="0" smtClean="0">
                          <a:effectLst/>
                        </a:rPr>
                        <a:t>Yes </a:t>
                      </a:r>
                      <a:r>
                        <a:rPr lang="en-US" sz="2000" dirty="0">
                          <a:effectLst/>
                        </a:rPr>
                        <a:t>or No</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tc>
                  <a:txBody>
                    <a:bodyPr/>
                    <a:lstStyle/>
                    <a:p>
                      <a:pPr algn="ctr">
                        <a:lnSpc>
                          <a:spcPct val="150000"/>
                        </a:lnSpc>
                        <a:spcAft>
                          <a:spcPts val="0"/>
                        </a:spcAft>
                      </a:pPr>
                      <a:r>
                        <a:rPr lang="en-US" sz="2000" dirty="0">
                          <a:effectLst/>
                        </a:rPr>
                        <a:t>1</a:t>
                      </a:r>
                    </a:p>
                    <a:p>
                      <a:pPr algn="ctr">
                        <a:lnSpc>
                          <a:spcPct val="150000"/>
                        </a:lnSpc>
                        <a:spcAft>
                          <a:spcPts val="0"/>
                        </a:spcAft>
                      </a:pPr>
                      <a:r>
                        <a:rPr lang="en-US" sz="2000" dirty="0">
                          <a:effectLst/>
                        </a:rPr>
                        <a:t>(0.25đ)</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tc>
                  <a:txBody>
                    <a:bodyPr/>
                    <a:lstStyle/>
                    <a:p>
                      <a:pPr algn="ctr">
                        <a:lnSpc>
                          <a:spcPct val="150000"/>
                        </a:lnSpc>
                        <a:spcAft>
                          <a:spcPts val="0"/>
                        </a:spcAft>
                      </a:pPr>
                      <a:r>
                        <a:rPr lang="en-US" sz="2000" dirty="0">
                          <a:effectLst/>
                        </a:rPr>
                        <a:t>2</a:t>
                      </a:r>
                    </a:p>
                    <a:p>
                      <a:pPr algn="ctr">
                        <a:lnSpc>
                          <a:spcPct val="150000"/>
                        </a:lnSpc>
                        <a:spcAft>
                          <a:spcPts val="0"/>
                        </a:spcAft>
                      </a:pPr>
                      <a:r>
                        <a:rPr lang="en-US" sz="2000" dirty="0">
                          <a:effectLst/>
                        </a:rPr>
                        <a:t>(0.5đ)</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tc>
                  <a:txBody>
                    <a:bodyPr/>
                    <a:lstStyle/>
                    <a:p>
                      <a:pPr algn="ctr">
                        <a:lnSpc>
                          <a:spcPct val="150000"/>
                        </a:lnSpc>
                        <a:spcAft>
                          <a:spcPts val="0"/>
                        </a:spcAft>
                      </a:pPr>
                      <a:r>
                        <a:rPr lang="en-US" sz="2000" dirty="0">
                          <a:effectLst/>
                        </a:rPr>
                        <a:t>1</a:t>
                      </a:r>
                    </a:p>
                    <a:p>
                      <a:pPr algn="ctr">
                        <a:lnSpc>
                          <a:spcPct val="150000"/>
                        </a:lnSpc>
                        <a:spcAft>
                          <a:spcPts val="0"/>
                        </a:spcAft>
                      </a:pPr>
                      <a:r>
                        <a:rPr lang="en-US" sz="2000" dirty="0">
                          <a:effectLst/>
                        </a:rPr>
                        <a:t>(</a:t>
                      </a:r>
                      <a:r>
                        <a:rPr lang="en-US" sz="2000" dirty="0" smtClean="0">
                          <a:effectLst/>
                        </a:rPr>
                        <a:t>0.25đ)</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tc>
                  <a:txBody>
                    <a:bodyPr/>
                    <a:lstStyle/>
                    <a:p>
                      <a:pPr algn="ctr">
                        <a:lnSpc>
                          <a:spcPct val="150000"/>
                        </a:lnSpc>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tc>
                  <a:txBody>
                    <a:bodyPr/>
                    <a:lstStyle/>
                    <a:p>
                      <a:pPr algn="ctr">
                        <a:lnSpc>
                          <a:spcPct val="150000"/>
                        </a:lnSpc>
                        <a:spcAft>
                          <a:spcPts val="0"/>
                        </a:spcAft>
                      </a:pPr>
                      <a:r>
                        <a:rPr lang="en-US" sz="2000" dirty="0">
                          <a:effectLst/>
                        </a:rPr>
                        <a:t>4</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extLst>
                  <a:ext uri="{0D108BD9-81ED-4DB2-BD59-A6C34878D82A}">
                    <a16:rowId xmlns="" xmlns:a16="http://schemas.microsoft.com/office/drawing/2014/main" val="1496785856"/>
                  </a:ext>
                </a:extLst>
              </a:tr>
              <a:tr h="1128401">
                <a:tc>
                  <a:txBody>
                    <a:bodyPr/>
                    <a:lstStyle/>
                    <a:p>
                      <a:pPr algn="ctr">
                        <a:lnSpc>
                          <a:spcPct val="150000"/>
                        </a:lnSpc>
                        <a:spcAft>
                          <a:spcPts val="0"/>
                        </a:spcAft>
                      </a:pPr>
                      <a:r>
                        <a:rPr lang="en-US" sz="2000" dirty="0">
                          <a:effectLst/>
                        </a:rPr>
                        <a:t>Read and choose </a:t>
                      </a:r>
                      <a:endParaRPr lang="en-US" sz="2000" dirty="0" smtClean="0">
                        <a:effectLst/>
                      </a:endParaRPr>
                    </a:p>
                    <a:p>
                      <a:pPr algn="ctr">
                        <a:lnSpc>
                          <a:spcPct val="150000"/>
                        </a:lnSpc>
                        <a:spcAft>
                          <a:spcPts val="0"/>
                        </a:spcAft>
                      </a:pPr>
                      <a:r>
                        <a:rPr lang="en-US" sz="2000" dirty="0" smtClean="0">
                          <a:effectLst/>
                        </a:rPr>
                        <a:t>A</a:t>
                      </a:r>
                      <a:r>
                        <a:rPr lang="en-US" sz="2000" dirty="0">
                          <a:effectLst/>
                        </a:rPr>
                        <a:t>, B or  C</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tc>
                  <a:txBody>
                    <a:bodyPr/>
                    <a:lstStyle/>
                    <a:p>
                      <a:pPr algn="ctr">
                        <a:lnSpc>
                          <a:spcPct val="150000"/>
                        </a:lnSpc>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endParaRPr>
                    </a:p>
                  </a:txBody>
                  <a:tcPr marL="47321" marR="47321" marT="0" marB="0" anchor="ctr"/>
                </a:tc>
                <a:tc>
                  <a:txBody>
                    <a:bodyPr/>
                    <a:lstStyle/>
                    <a:p>
                      <a:pPr algn="ctr">
                        <a:lnSpc>
                          <a:spcPct val="150000"/>
                        </a:lnSpc>
                        <a:spcAft>
                          <a:spcPts val="0"/>
                        </a:spcAft>
                      </a:pPr>
                      <a:r>
                        <a:rPr lang="en-US" sz="2000">
                          <a:effectLst/>
                        </a:rPr>
                        <a:t>1</a:t>
                      </a:r>
                    </a:p>
                    <a:p>
                      <a:pPr algn="ctr">
                        <a:lnSpc>
                          <a:spcPct val="150000"/>
                        </a:lnSpc>
                        <a:spcAft>
                          <a:spcPts val="0"/>
                        </a:spcAft>
                      </a:pPr>
                      <a:r>
                        <a:rPr lang="en-US" sz="2000">
                          <a:effectLst/>
                        </a:rPr>
                        <a:t>(0.25đ)</a:t>
                      </a:r>
                      <a:endParaRPr lang="en-US" sz="2000">
                        <a:effectLst/>
                        <a:latin typeface="Times New Roman" panose="02020603050405020304" pitchFamily="18" charset="0"/>
                        <a:ea typeface="Calibri" panose="020F0502020204030204" pitchFamily="34" charset="0"/>
                      </a:endParaRPr>
                    </a:p>
                  </a:txBody>
                  <a:tcPr marL="47321" marR="47321" marT="0" marB="0" anchor="ctr"/>
                </a:tc>
                <a:tc>
                  <a:txBody>
                    <a:bodyPr/>
                    <a:lstStyle/>
                    <a:p>
                      <a:pPr algn="ctr">
                        <a:lnSpc>
                          <a:spcPct val="150000"/>
                        </a:lnSpc>
                        <a:spcAft>
                          <a:spcPts val="0"/>
                        </a:spcAft>
                      </a:pPr>
                      <a:r>
                        <a:rPr lang="en-US" sz="2000" dirty="0" smtClean="0">
                          <a:effectLst/>
                        </a:rPr>
                        <a:t>1</a:t>
                      </a:r>
                      <a:endParaRPr lang="en-US" sz="2000" dirty="0">
                        <a:effectLst/>
                      </a:endParaRPr>
                    </a:p>
                    <a:p>
                      <a:pPr algn="ctr">
                        <a:lnSpc>
                          <a:spcPct val="150000"/>
                        </a:lnSpc>
                        <a:spcAft>
                          <a:spcPts val="0"/>
                        </a:spcAft>
                      </a:pPr>
                      <a:r>
                        <a:rPr lang="en-US" sz="2000" dirty="0">
                          <a:effectLst/>
                        </a:rPr>
                        <a:t>(</a:t>
                      </a:r>
                      <a:r>
                        <a:rPr lang="en-US" sz="2000" dirty="0" smtClean="0">
                          <a:effectLst/>
                        </a:rPr>
                        <a:t>0.25đ</a:t>
                      </a:r>
                      <a:r>
                        <a:rPr lang="en-US" sz="2000" dirty="0">
                          <a:effectLst/>
                        </a:rPr>
                        <a:t>)</a:t>
                      </a:r>
                      <a:endParaRPr lang="en-US" sz="2000" dirty="0">
                        <a:effectLst/>
                        <a:latin typeface="Times New Roman" panose="02020603050405020304" pitchFamily="18" charset="0"/>
                        <a:ea typeface="Calibri" panose="020F0502020204030204" pitchFamily="34" charset="0"/>
                      </a:endParaRPr>
                    </a:p>
                  </a:txBody>
                  <a:tcPr marL="47321" marR="47321" marT="0" marB="0" anchor="ctr"/>
                </a:tc>
                <a:tc>
                  <a:txBody>
                    <a:bodyPr/>
                    <a:lstStyle/>
                    <a:p>
                      <a:pPr algn="ctr">
                        <a:lnSpc>
                          <a:spcPct val="150000"/>
                        </a:lnSpc>
                        <a:spcAft>
                          <a:spcPts val="0"/>
                        </a:spcAft>
                      </a:pPr>
                      <a:r>
                        <a:rPr lang="en-US" sz="2000" dirty="0">
                          <a:effectLst/>
                        </a:rPr>
                        <a:t>1</a:t>
                      </a:r>
                    </a:p>
                    <a:p>
                      <a:pPr algn="ctr">
                        <a:lnSpc>
                          <a:spcPct val="150000"/>
                        </a:lnSpc>
                        <a:spcAft>
                          <a:spcPts val="0"/>
                        </a:spcAft>
                      </a:pPr>
                      <a:r>
                        <a:rPr lang="en-US" sz="2000" dirty="0">
                          <a:effectLst/>
                        </a:rPr>
                        <a:t>(0.25đ)</a:t>
                      </a:r>
                      <a:endParaRPr lang="en-US" sz="2000" dirty="0">
                        <a:effectLst/>
                        <a:latin typeface="Times New Roman" panose="02020603050405020304" pitchFamily="18" charset="0"/>
                        <a:ea typeface="Calibri" panose="020F0502020204030204" pitchFamily="34" charset="0"/>
                      </a:endParaRPr>
                    </a:p>
                  </a:txBody>
                  <a:tcPr marL="47321" marR="47321" marT="0" marB="0" anchor="ctr"/>
                </a:tc>
                <a:tc>
                  <a:txBody>
                    <a:bodyPr/>
                    <a:lstStyle/>
                    <a:p>
                      <a:pPr algn="ctr">
                        <a:lnSpc>
                          <a:spcPct val="150000"/>
                        </a:lnSpc>
                        <a:spcAft>
                          <a:spcPts val="0"/>
                        </a:spcAft>
                      </a:pPr>
                      <a:r>
                        <a:rPr lang="en-US" sz="2000" dirty="0" smtClean="0">
                          <a:effectLst/>
                        </a:rPr>
                        <a:t>3</a:t>
                      </a:r>
                      <a:endParaRPr lang="en-US" sz="2000" dirty="0">
                        <a:effectLst/>
                        <a:latin typeface="Times New Roman" panose="02020603050405020304" pitchFamily="18" charset="0"/>
                        <a:ea typeface="Calibri" panose="020F0502020204030204" pitchFamily="34" charset="0"/>
                      </a:endParaRPr>
                    </a:p>
                  </a:txBody>
                  <a:tcPr marL="47321" marR="47321" marT="0" marB="0" anchor="ctr"/>
                </a:tc>
                <a:extLst>
                  <a:ext uri="{0D108BD9-81ED-4DB2-BD59-A6C34878D82A}">
                    <a16:rowId xmlns="" xmlns:a16="http://schemas.microsoft.com/office/drawing/2014/main" val="3884873816"/>
                  </a:ext>
                </a:extLst>
              </a:tr>
              <a:tr h="1128401">
                <a:tc>
                  <a:txBody>
                    <a:bodyPr/>
                    <a:lstStyle/>
                    <a:p>
                      <a:pPr algn="ctr">
                        <a:lnSpc>
                          <a:spcPct val="150000"/>
                        </a:lnSpc>
                        <a:spcAft>
                          <a:spcPts val="0"/>
                        </a:spcAft>
                      </a:pPr>
                      <a:r>
                        <a:rPr lang="en-US" sz="2000" dirty="0">
                          <a:effectLst/>
                        </a:rPr>
                        <a:t>Read and fill in the blanks</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tc>
                  <a:txBody>
                    <a:bodyPr/>
                    <a:lstStyle/>
                    <a:p>
                      <a:pPr algn="ctr">
                        <a:lnSpc>
                          <a:spcPct val="150000"/>
                        </a:lnSpc>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tc>
                  <a:txBody>
                    <a:bodyPr/>
                    <a:lstStyle/>
                    <a:p>
                      <a:pPr algn="ctr">
                        <a:lnSpc>
                          <a:spcPct val="150000"/>
                        </a:lnSpc>
                        <a:spcAft>
                          <a:spcPts val="0"/>
                        </a:spcAft>
                      </a:pPr>
                      <a:r>
                        <a:rPr lang="en-US" sz="2000" dirty="0">
                          <a:effectLst/>
                        </a:rPr>
                        <a:t>1</a:t>
                      </a:r>
                    </a:p>
                    <a:p>
                      <a:pPr algn="ctr">
                        <a:lnSpc>
                          <a:spcPct val="150000"/>
                        </a:lnSpc>
                        <a:spcAft>
                          <a:spcPts val="0"/>
                        </a:spcAft>
                      </a:pPr>
                      <a:r>
                        <a:rPr lang="en-US" sz="2000" dirty="0">
                          <a:effectLst/>
                        </a:rPr>
                        <a:t>(0.25đ)</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tc>
                  <a:txBody>
                    <a:bodyPr/>
                    <a:lstStyle/>
                    <a:p>
                      <a:pPr algn="ctr">
                        <a:lnSpc>
                          <a:spcPct val="150000"/>
                        </a:lnSpc>
                        <a:spcAft>
                          <a:spcPts val="0"/>
                        </a:spcAft>
                      </a:pPr>
                      <a:r>
                        <a:rPr lang="en-US" sz="2000" dirty="0">
                          <a:effectLst/>
                        </a:rPr>
                        <a:t>1</a:t>
                      </a:r>
                    </a:p>
                    <a:p>
                      <a:pPr algn="ctr">
                        <a:lnSpc>
                          <a:spcPct val="150000"/>
                        </a:lnSpc>
                        <a:spcAft>
                          <a:spcPts val="0"/>
                        </a:spcAft>
                      </a:pPr>
                      <a:r>
                        <a:rPr lang="en-US" sz="2000" dirty="0">
                          <a:effectLst/>
                        </a:rPr>
                        <a:t>(</a:t>
                      </a:r>
                      <a:r>
                        <a:rPr lang="en-US" sz="2000" dirty="0" smtClean="0">
                          <a:effectLst/>
                        </a:rPr>
                        <a:t>0.25đ</a:t>
                      </a:r>
                      <a:r>
                        <a:rPr lang="en-US" sz="2000" dirty="0">
                          <a:effectLst/>
                        </a:rPr>
                        <a:t>)</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tc>
                  <a:txBody>
                    <a:bodyPr/>
                    <a:lstStyle/>
                    <a:p>
                      <a:pPr algn="ctr">
                        <a:lnSpc>
                          <a:spcPct val="150000"/>
                        </a:lnSpc>
                        <a:spcAft>
                          <a:spcPts val="0"/>
                        </a:spcAft>
                      </a:pPr>
                      <a:r>
                        <a:rPr lang="en-US" sz="2000" dirty="0">
                          <a:effectLst/>
                        </a:rPr>
                        <a:t>1</a:t>
                      </a:r>
                    </a:p>
                    <a:p>
                      <a:pPr algn="ctr">
                        <a:lnSpc>
                          <a:spcPct val="150000"/>
                        </a:lnSpc>
                        <a:spcAft>
                          <a:spcPts val="0"/>
                        </a:spcAft>
                      </a:pPr>
                      <a:r>
                        <a:rPr lang="en-US" sz="2000" dirty="0">
                          <a:effectLst/>
                        </a:rPr>
                        <a:t>(0.25đ)</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tc>
                  <a:txBody>
                    <a:bodyPr/>
                    <a:lstStyle/>
                    <a:p>
                      <a:pPr algn="ctr">
                        <a:lnSpc>
                          <a:spcPct val="150000"/>
                        </a:lnSpc>
                        <a:spcAft>
                          <a:spcPts val="0"/>
                        </a:spcAft>
                      </a:pPr>
                      <a:r>
                        <a:rPr lang="en-US" sz="2000" dirty="0">
                          <a:effectLst/>
                        </a:rPr>
                        <a:t>3</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60000"/>
                        <a:lumOff val="40000"/>
                      </a:schemeClr>
                    </a:solidFill>
                  </a:tcPr>
                </a:tc>
                <a:extLst>
                  <a:ext uri="{0D108BD9-81ED-4DB2-BD59-A6C34878D82A}">
                    <a16:rowId xmlns="" xmlns:a16="http://schemas.microsoft.com/office/drawing/2014/main" val="1669283054"/>
                  </a:ext>
                </a:extLst>
              </a:tr>
              <a:tr h="877435">
                <a:tc>
                  <a:txBody>
                    <a:bodyPr/>
                    <a:lstStyle/>
                    <a:p>
                      <a:pPr algn="ctr">
                        <a:lnSpc>
                          <a:spcPct val="150000"/>
                        </a:lnSpc>
                        <a:spcAft>
                          <a:spcPts val="0"/>
                        </a:spcAft>
                      </a:pPr>
                      <a:r>
                        <a:rPr lang="en-US" sz="2000" dirty="0">
                          <a:effectLst/>
                        </a:rPr>
                        <a:t>TỔNG</a:t>
                      </a:r>
                      <a:endParaRPr lang="en-US" sz="2000" dirty="0">
                        <a:effectLst/>
                        <a:latin typeface="Times New Roman" panose="02020603050405020304" pitchFamily="18" charset="0"/>
                        <a:ea typeface="Calibri" panose="020F0502020204030204" pitchFamily="34" charset="0"/>
                      </a:endParaRPr>
                    </a:p>
                  </a:txBody>
                  <a:tcPr marL="47321" marR="47321" marT="0" marB="0" anchor="ctr">
                    <a:solidFill>
                      <a:schemeClr val="accent4">
                        <a:lumMod val="75000"/>
                      </a:schemeClr>
                    </a:solidFill>
                  </a:tcPr>
                </a:tc>
                <a:tc>
                  <a:txBody>
                    <a:bodyPr/>
                    <a:lstStyle/>
                    <a:p>
                      <a:pPr algn="ctr">
                        <a:lnSpc>
                          <a:spcPct val="150000"/>
                        </a:lnSpc>
                        <a:spcAft>
                          <a:spcPts val="0"/>
                        </a:spcAft>
                      </a:pPr>
                      <a:r>
                        <a:rPr lang="en-US" sz="2000">
                          <a:effectLst/>
                        </a:rPr>
                        <a:t>1 </a:t>
                      </a:r>
                    </a:p>
                    <a:p>
                      <a:pPr algn="ctr">
                        <a:lnSpc>
                          <a:spcPct val="150000"/>
                        </a:lnSpc>
                        <a:spcAft>
                          <a:spcPts val="0"/>
                        </a:spcAft>
                      </a:pPr>
                      <a:r>
                        <a:rPr lang="en-US" sz="2000">
                          <a:effectLst/>
                        </a:rPr>
                        <a:t>10%</a:t>
                      </a:r>
                      <a:endParaRPr lang="en-US" sz="2000">
                        <a:effectLst/>
                        <a:latin typeface="Times New Roman" panose="02020603050405020304" pitchFamily="18" charset="0"/>
                        <a:ea typeface="Calibri" panose="020F0502020204030204" pitchFamily="34" charset="0"/>
                      </a:endParaRPr>
                    </a:p>
                  </a:txBody>
                  <a:tcPr marL="47321" marR="47321" marT="0" marB="0" anchor="ctr"/>
                </a:tc>
                <a:tc>
                  <a:txBody>
                    <a:bodyPr/>
                    <a:lstStyle/>
                    <a:p>
                      <a:pPr algn="ctr">
                        <a:lnSpc>
                          <a:spcPct val="150000"/>
                        </a:lnSpc>
                        <a:spcAft>
                          <a:spcPts val="0"/>
                        </a:spcAft>
                      </a:pPr>
                      <a:r>
                        <a:rPr lang="en-US" sz="2000">
                          <a:effectLst/>
                        </a:rPr>
                        <a:t>4</a:t>
                      </a:r>
                    </a:p>
                    <a:p>
                      <a:pPr algn="ctr">
                        <a:lnSpc>
                          <a:spcPct val="150000"/>
                        </a:lnSpc>
                        <a:spcAft>
                          <a:spcPts val="0"/>
                        </a:spcAft>
                      </a:pPr>
                      <a:r>
                        <a:rPr lang="en-US" sz="2000">
                          <a:effectLst/>
                        </a:rPr>
                        <a:t> 40%</a:t>
                      </a:r>
                      <a:endParaRPr lang="en-US" sz="2000">
                        <a:effectLst/>
                        <a:latin typeface="Times New Roman" panose="02020603050405020304" pitchFamily="18" charset="0"/>
                        <a:ea typeface="Calibri" panose="020F0502020204030204" pitchFamily="34" charset="0"/>
                      </a:endParaRPr>
                    </a:p>
                  </a:txBody>
                  <a:tcPr marL="47321" marR="47321" marT="0" marB="0" anchor="ctr"/>
                </a:tc>
                <a:tc>
                  <a:txBody>
                    <a:bodyPr/>
                    <a:lstStyle/>
                    <a:p>
                      <a:pPr algn="ctr">
                        <a:lnSpc>
                          <a:spcPct val="150000"/>
                        </a:lnSpc>
                        <a:spcAft>
                          <a:spcPts val="0"/>
                        </a:spcAft>
                      </a:pPr>
                      <a:r>
                        <a:rPr lang="en-US" sz="2000" dirty="0" smtClean="0">
                          <a:effectLst/>
                        </a:rPr>
                        <a:t>3</a:t>
                      </a:r>
                      <a:endParaRPr lang="en-US" sz="2000" dirty="0">
                        <a:effectLst/>
                      </a:endParaRPr>
                    </a:p>
                    <a:p>
                      <a:pPr algn="ctr">
                        <a:lnSpc>
                          <a:spcPct val="150000"/>
                        </a:lnSpc>
                        <a:spcAft>
                          <a:spcPts val="0"/>
                        </a:spcAft>
                      </a:pPr>
                      <a:r>
                        <a:rPr lang="en-US" sz="2000" dirty="0" smtClean="0">
                          <a:effectLst/>
                        </a:rPr>
                        <a:t>30</a:t>
                      </a:r>
                      <a:r>
                        <a:rPr lang="en-US" sz="2000" dirty="0">
                          <a:effectLst/>
                        </a:rPr>
                        <a:t>%</a:t>
                      </a:r>
                      <a:endParaRPr lang="en-US" sz="2000" dirty="0">
                        <a:effectLst/>
                        <a:latin typeface="Times New Roman" panose="02020603050405020304" pitchFamily="18" charset="0"/>
                        <a:ea typeface="Calibri" panose="020F0502020204030204" pitchFamily="34" charset="0"/>
                      </a:endParaRPr>
                    </a:p>
                  </a:txBody>
                  <a:tcPr marL="47321" marR="47321" marT="0" marB="0" anchor="ctr"/>
                </a:tc>
                <a:tc>
                  <a:txBody>
                    <a:bodyPr/>
                    <a:lstStyle/>
                    <a:p>
                      <a:pPr algn="ctr">
                        <a:lnSpc>
                          <a:spcPct val="150000"/>
                        </a:lnSpc>
                        <a:spcAft>
                          <a:spcPts val="0"/>
                        </a:spcAft>
                      </a:pPr>
                      <a:r>
                        <a:rPr lang="en-US" sz="2000">
                          <a:effectLst/>
                        </a:rPr>
                        <a:t>2 </a:t>
                      </a:r>
                    </a:p>
                    <a:p>
                      <a:pPr algn="ctr">
                        <a:lnSpc>
                          <a:spcPct val="150000"/>
                        </a:lnSpc>
                        <a:spcAft>
                          <a:spcPts val="0"/>
                        </a:spcAft>
                      </a:pPr>
                      <a:r>
                        <a:rPr lang="en-US" sz="2000">
                          <a:effectLst/>
                        </a:rPr>
                        <a:t>20%</a:t>
                      </a:r>
                      <a:endParaRPr lang="en-US" sz="2000">
                        <a:effectLst/>
                        <a:latin typeface="Times New Roman" panose="02020603050405020304" pitchFamily="18" charset="0"/>
                        <a:ea typeface="Calibri" panose="020F0502020204030204" pitchFamily="34" charset="0"/>
                      </a:endParaRPr>
                    </a:p>
                  </a:txBody>
                  <a:tcPr marL="47321" marR="47321" marT="0" marB="0" anchor="ctr"/>
                </a:tc>
                <a:tc>
                  <a:txBody>
                    <a:bodyPr/>
                    <a:lstStyle/>
                    <a:p>
                      <a:pPr algn="ctr">
                        <a:lnSpc>
                          <a:spcPct val="150000"/>
                        </a:lnSpc>
                        <a:spcAft>
                          <a:spcPts val="0"/>
                        </a:spcAft>
                      </a:pPr>
                      <a:r>
                        <a:rPr lang="en-US" sz="2000" dirty="0" smtClean="0">
                          <a:effectLst/>
                        </a:rPr>
                        <a:t>10</a:t>
                      </a:r>
                      <a:endParaRPr lang="en-US" sz="2000" dirty="0">
                        <a:effectLst/>
                        <a:latin typeface="Times New Roman" panose="02020603050405020304" pitchFamily="18" charset="0"/>
                        <a:ea typeface="Calibri" panose="020F0502020204030204" pitchFamily="34" charset="0"/>
                      </a:endParaRPr>
                    </a:p>
                  </a:txBody>
                  <a:tcPr marL="47321" marR="47321" marT="0" marB="0" anchor="ctr"/>
                </a:tc>
                <a:extLst>
                  <a:ext uri="{0D108BD9-81ED-4DB2-BD59-A6C34878D82A}">
                    <a16:rowId xmlns="" xmlns:a16="http://schemas.microsoft.com/office/drawing/2014/main" val="1791901959"/>
                  </a:ext>
                </a:extLst>
              </a:tr>
            </a:tbl>
          </a:graphicData>
        </a:graphic>
      </p:graphicFrame>
    </p:spTree>
    <p:extLst>
      <p:ext uri="{BB962C8B-B14F-4D97-AF65-F5344CB8AC3E}">
        <p14:creationId xmlns:p14="http://schemas.microsoft.com/office/powerpoint/2010/main" xmlns="" val="19935357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TẬP HUẤN  NÂNG CAO NĂNG LỰC RA ĐỀ KIỂM TRA ĐỊNH KỲ Môn Tiếng Anh&amp;quot;&quot;/&gt;&lt;property id=&quot;20307&quot; value=&quot;256&quot;/&gt;&lt;/object&gt;&lt;object type=&quot;3&quot; unique_id=&quot;10004&quot;&gt;&lt;property id=&quot;20148&quot; value=&quot;5&quot;/&gt;&lt;property id=&quot;20300&quot; value=&quot;Slide 2 - &amp;quot;NỘI DUNG TẬP HUẤN&amp;quot;&quot;/&gt;&lt;property id=&quot;20307&quot; value=&quot;257&quot;/&gt;&lt;/object&gt;&lt;object type=&quot;3&quot; unique_id=&quot;10006&quot;&gt;&lt;property id=&quot;20148&quot; value=&quot;5&quot;/&gt;&lt;property id=&quot;20300&quot; value=&quot;Slide 3 - &amp;quot;ĐỊNH HƯỚNG THỰC HIỆN  KIỂM TRA ĐÁNH GIÁ MÔN TIẾNG ANH&amp;quot;&quot;/&gt;&lt;property id=&quot;20307&quot; value=&quot;259&quot;/&gt;&lt;/object&gt;&lt;object type=&quot;3&quot; unique_id=&quot;10007&quot;&gt;&lt;property id=&quot;20148&quot; value=&quot;5&quot;/&gt;&lt;property id=&quot;20300&quot; value=&quot;Slide 4&quot;/&gt;&lt;property id=&quot;20307&quot; value=&quot;260&quot;/&gt;&lt;/object&gt;&lt;object type=&quot;3&quot; unique_id=&quot;10009&quot;&gt;&lt;property id=&quot;20148&quot; value=&quot;5&quot;/&gt;&lt;property id=&quot;20300&quot; value=&quot;Slide 5&quot;/&gt;&lt;property id=&quot;20307&quot; value=&quot;262&quot;/&gt;&lt;/object&gt;&lt;object type=&quot;3&quot; unique_id=&quot;10010&quot;&gt;&lt;property id=&quot;20148&quot; value=&quot;5&quot;/&gt;&lt;property id=&quot;20300&quot; value=&quot;Slide 6&quot;/&gt;&lt;property id=&quot;20307&quot; value=&quot;263&quot;/&gt;&lt;/object&gt;&lt;object type=&quot;3&quot; unique_id=&quot;10011&quot;&gt;&lt;property id=&quot;20148&quot; value=&quot;5&quot;/&gt;&lt;property id=&quot;20300&quot; value=&quot;Slide 7&quot;/&gt;&lt;property id=&quot;20307&quot; value=&quot;264&quot;/&gt;&lt;/object&gt;&lt;object type=&quot;3&quot; unique_id=&quot;10012&quot;&gt;&lt;property id=&quot;20148&quot; value=&quot;5&quot;/&gt;&lt;property id=&quot;20300&quot; value=&quot;Slide 8 - &amp;quot;MỘT NHIỆM VỤ ĐÁNH GIÁ CÓ THỂ  CÓ NHIỀU MỨC ĐỘ&amp;quot;&quot;/&gt;&lt;property id=&quot;20307&quot; value=&quot;268&quot;/&gt;&lt;/object&gt;&lt;object type=&quot;3&quot; unique_id=&quot;10013&quot;&gt;&lt;property id=&quot;20148&quot; value=&quot;5&quot;/&gt;&lt;property id=&quot;20300&quot; value=&quot;Slide 9 - &amp;quot;CÙNG 1 ĐỐI TƯỢNG CẦN ĐÁNH GIÁ  CÓ THỂ THIẾT KẾ RA  CÁC MỨC ĐỘ KHÓ KHÁC NHAU &amp;quot;&quot;/&gt;&lt;property id=&quot;20307&quot; value=&quot;269&quot;/&gt;&lt;/object&gt;&lt;object type=&quot;3&quot; unique_id=&quot;10014&quot;&gt;&lt;property id=&quot;20148&quot; value=&quot;5&quot;/&gt;&lt;property id=&quot;20300&quot; value=&quot;Slide 10 - &amp;quot;THẢO LUẬN NHÓM&amp;quot;&quot;/&gt;&lt;property id=&quot;20307&quot; value=&quot;270&quot;/&gt;&lt;/object&gt;&lt;object type=&quot;3&quot; unique_id=&quot;10015&quot;&gt;&lt;property id=&quot;20148&quot; value=&quot;5&quot;/&gt;&lt;property id=&quot;20300&quot; value=&quot;Slide 11 - &amp;quot;XÂY DỰNG MA TRẬN ĐỀ KIỂM TRA&amp;quot;&quot;/&gt;&lt;property id=&quot;20307&quot; value=&quot;265&quot;/&gt;&lt;/object&gt;&lt;object type=&quot;3&quot; unique_id=&quot;10016&quot;&gt;&lt;property id=&quot;20148&quot; value=&quot;5&quot;/&gt;&lt;property id=&quot;20300&quot; value=&quot;Slide 12 - &amp;quot;CÁC BƯỚC XÂY DỰNG  MA TRẬN ĐỀ KT&amp;quot;&quot;/&gt;&lt;property id=&quot;20307&quot; value=&quot;266&quot;/&gt;&lt;/object&gt;&lt;object type=&quot;3&quot; unique_id=&quot;10208&quot;&gt;&lt;property id=&quot;20148&quot; value=&quot;5&quot;/&gt;&lt;property id=&quot;20300&quot; value=&quot;Slide 13 - &amp;quot;Family and Friends Special Edition Grade 5 – Unit 5 – The dinosaur museum&amp;quot;&quot;/&gt;&lt;property id=&quot;20307&quot; value=&quot;271&quot;/&gt;&lt;/object&gt;&lt;object type=&quot;3&quot; unique_id=&quot;10209&quot;&gt;&lt;property id=&quot;20148&quot; value=&quot;5&quot;/&gt;&lt;property id=&quot;20300&quot; value=&quot;Slide 14 - &amp;quot;MA TRẬN &amp;quot;&quot;/&gt;&lt;property id=&quot;20307&quot; value=&quot;272&quot;/&gt;&lt;/object&gt;&lt;object type=&quot;3&quot; unique_id=&quot;10210&quot;&gt;&lt;property id=&quot;20148&quot; value=&quot;5&quot;/&gt;&lt;property id=&quot;20300&quot; value=&quot;Slide 15&quot;/&gt;&lt;property id=&quot;20307&quot; value=&quot;273&quot;/&gt;&lt;/object&gt;&lt;object type=&quot;3&quot; unique_id=&quot;10211&quot;&gt;&lt;property id=&quot;20148&quot; value=&quot;5&quot;/&gt;&lt;property id=&quot;20300&quot; value=&quot;Slide 19 - &amp;quot;THỰC HÀNH RA ĐỀ KT  30 PHÚT&amp;quot;&quot;/&gt;&lt;property id=&quot;20307&quot; value=&quot;274&quot;/&gt;&lt;/object&gt;&lt;object type=&quot;3&quot; unique_id=&quot;10212&quot;&gt;&lt;property id=&quot;20148&quot; value=&quot;5&quot;/&gt;&lt;property id=&quot;20300&quot; value=&quot;Slide 20 - &amp;quot;DEMO&amp;quot;&quot;/&gt;&lt;property id=&quot;20307&quot; value=&quot;275&quot;/&gt;&lt;/object&gt;&lt;object type=&quot;3&quot; unique_id=&quot;10213&quot;&gt;&lt;property id=&quot;20148&quot; value=&quot;5&quot;/&gt;&lt;property id=&quot;20300&quot; value=&quot;Slide 28 - &amp;quot;THANK YOU&amp;quot;&quot;/&gt;&lt;property id=&quot;20307&quot; value=&quot;276&quot;/&gt;&lt;/object&gt;&lt;object type=&quot;3&quot; unique_id=&quot;10435&quot;&gt;&lt;property id=&quot;20148&quot; value=&quot;5&quot;/&gt;&lt;property id=&quot;20300&quot; value=&quot;Slide 21 - &amp;quot;NHÓM 1 - LISTENING&amp;quot;&quot;/&gt;&lt;property id=&quot;20307&quot; value=&quot;277&quot;/&gt;&lt;/object&gt;&lt;object type=&quot;3&quot; unique_id=&quot;10436&quot;&gt;&lt;property id=&quot;20148&quot; value=&quot;5&quot;/&gt;&lt;property id=&quot;20300&quot; value=&quot;Slide 23&quot;/&gt;&lt;property id=&quot;20307&quot; value=&quot;278&quot;/&gt;&lt;/object&gt;&lt;object type=&quot;3&quot; unique_id=&quot;10437&quot;&gt;&lt;property id=&quot;20148&quot; value=&quot;5&quot;/&gt;&lt;property id=&quot;20300&quot; value=&quot;Slide 24&quot;/&gt;&lt;property id=&quot;20307&quot; value=&quot;279&quot;/&gt;&lt;/object&gt;&lt;object type=&quot;3&quot; unique_id=&quot;10438&quot;&gt;&lt;property id=&quot;20148&quot; value=&quot;5&quot;/&gt;&lt;property id=&quot;20300&quot; value=&quot;Slide 26 - &amp;quot;NHÓM 4 - WRITING&amp;quot;&quot;/&gt;&lt;property id=&quot;20307&quot; value=&quot;280&quot;/&gt;&lt;/object&gt;&lt;object type=&quot;3&quot; unique_id=&quot;10439&quot;&gt;&lt;property id=&quot;20148&quot; value=&quot;5&quot;/&gt;&lt;property id=&quot;20300&quot; value=&quot;Slide 27 - &amp;quot;GIẢIĐÁP THẮC MẮC   CHỈ ĐẠO THỰC HIỆN&amp;quot;&quot;/&gt;&lt;property id=&quot;20307&quot; value=&quot;281&quot;/&gt;&lt;/object&gt;&lt;object type=&quot;3&quot; unique_id=&quot;10616&quot;&gt;&lt;property id=&quot;20148&quot; value=&quot;5&quot;/&gt;&lt;property id=&quot;20300&quot; value=&quot;Slide 16&quot;/&gt;&lt;property id=&quot;20307&quot; value=&quot;283&quot;/&gt;&lt;/object&gt;&lt;object type=&quot;3&quot; unique_id=&quot;10617&quot;&gt;&lt;property id=&quot;20148&quot; value=&quot;5&quot;/&gt;&lt;property id=&quot;20300&quot; value=&quot;Slide 17&quot;/&gt;&lt;property id=&quot;20307&quot; value=&quot;284&quot;/&gt;&lt;/object&gt;&lt;object type=&quot;3&quot; unique_id=&quot;10618&quot;&gt;&lt;property id=&quot;20148&quot; value=&quot;5&quot;/&gt;&lt;property id=&quot;20300&quot; value=&quot;Slide 18 - &amp;quot;BREAK TIME&amp;quot;&quot;/&gt;&lt;property id=&quot;20307&quot; value=&quot;282&quot;/&gt;&lt;/object&gt;&lt;object type=&quot;3&quot; unique_id=&quot;10732&quot;&gt;&lt;property id=&quot;20148&quot; value=&quot;5&quot;/&gt;&lt;property id=&quot;20300&quot; value=&quot;Slide 22&quot;/&gt;&lt;property id=&quot;20307&quot; value=&quot;285&quot;/&gt;&lt;/object&gt;&lt;object type=&quot;3&quot; unique_id=&quot;10733&quot;&gt;&lt;property id=&quot;20148&quot; value=&quot;5&quot;/&gt;&lt;property id=&quot;20300&quot; value=&quot;Slide 25&quot;/&gt;&lt;property id=&quot;20307&quot; value=&quot;286&quot;/&gt;&lt;/object&gt;&lt;/object&gt;&lt;object type=&quot;8&quot; unique_id=&quot;10034&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919</TotalTime>
  <Words>789</Words>
  <Application>Microsoft Office PowerPoint</Application>
  <PresentationFormat>On-screen Show (4:3)</PresentationFormat>
  <Paragraphs>231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Ion</vt:lpstr>
      <vt:lpstr>ĐỊNH HƯỚNG THỰC HIỆN  KIỂM TRA ĐÁNH GIÁ MÔN TIẾNG ANH</vt:lpstr>
      <vt:lpstr>Slide 2</vt:lpstr>
      <vt:lpstr>Slide 3</vt:lpstr>
      <vt:lpstr>Slide 4</vt:lpstr>
      <vt:lpstr>MỘT NHIỆM VỤ ĐÁNH GIÁ CÓ THỂ  CÓ NHIỀU MỨC ĐỘ</vt:lpstr>
      <vt:lpstr>CÙNG 1 ĐỐI TƯỢNG CẦN ĐÁNH GIÁ  CÓ THỂ THIẾT KẾ RA  CÁC MỨC ĐỘ KHÓ KHÁC NHAU </vt:lpstr>
      <vt:lpstr>XÂY DỰNG MA TRẬN ĐỀ KIỂM TRA</vt:lpstr>
      <vt:lpstr>Family and Friends Special Edition Grade 5 – Unit 5 – The dinosaur museum</vt:lpstr>
      <vt:lpstr>MA TRẬN </vt:lpstr>
      <vt:lpstr>Slide 10</vt:lpstr>
      <vt:lpstr>Slide 11</vt:lpstr>
      <vt:lpstr>Slide 12</vt:lpstr>
      <vt:lpstr>THỰC HÀNH RA ĐỀ KT  30 PHÚT</vt:lpstr>
      <vt:lpstr>DEMO</vt:lpstr>
      <vt:lpstr>NHÓM 1 - LISTENING</vt:lpstr>
      <vt:lpstr>Slide 16</vt:lpstr>
      <vt:lpstr>Slide 17</vt:lpstr>
      <vt:lpstr>Slide 18</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HUẤN RA ĐỀ KIỂM TRA ĐỊNH KỲ Môn Tiếng Anh</dc:title>
  <dc:creator>H61</dc:creator>
  <cp:lastModifiedBy>Carcassonno</cp:lastModifiedBy>
  <cp:revision>72</cp:revision>
  <dcterms:created xsi:type="dcterms:W3CDTF">2016-12-26T08:59:37Z</dcterms:created>
  <dcterms:modified xsi:type="dcterms:W3CDTF">2017-03-07T00:39:13Z</dcterms:modified>
</cp:coreProperties>
</file>